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g" ContentType="image/jpe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3.xml" ContentType="application/vnd.openxmlformats-officedocument.presentationml.slide+xml"/>
  <Override PartName="/ppt/slides/slide8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slides/slide5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2.xml" ContentType="application/vnd.openxmlformats-officedocument.presentationml.slid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presentation.xml" ContentType="application/vnd.openxmlformats-officedocument.presentationml.presentation.main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12192000" cy="6858000"/>
  <p:notesSz cx="12192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howGuides="1" snapToGrid="0">
      <p:cViewPr varScale="1">
        <p:scale>
          <a:sx n="116" d="100"/>
          <a:sy n="116" d="100"/>
        </p:scale>
        <p:origin x="600" y="91"/>
      </p:cViewPr>
      <p:guideLst>
        <p:guide pos="2160" orient="horz"/>
        <p:guide pos="3885"/>
      </p:guideLst>
    </p:cSldViewPr>
  </p:slide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presProps" Target="presProps.xml" /><Relationship Id="rId13" Type="http://schemas.openxmlformats.org/officeDocument/2006/relationships/tableStyles" Target="tableStyles.xml" /><Relationship Id="rId14" Type="http://schemas.openxmlformats.org/officeDocument/2006/relationships/viewProps" Target="viewProps.xml" 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DC7D4BF-5CC9-4749-A458-987BE19E9447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18028EC-FF69-4357-8E80-B37B11FFFA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DC7D4BF-5CC9-4749-A458-987BE19E9447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18028EC-FF69-4357-8E80-B37B11FFFA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secHead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DC7D4BF-5CC9-4749-A458-987BE19E9447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18028EC-FF69-4357-8E80-B37B11FFFA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DC7D4BF-5CC9-4749-A458-987BE19E9447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18028EC-FF69-4357-8E80-B37B11FFFA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TxTwoObj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DC7D4BF-5CC9-4749-A458-987BE19E9447}" type="datetimeFigureOut">
              <a:rPr lang="ru-RU"/>
              <a:t/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18028EC-FF69-4357-8E80-B37B11FFFA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Only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DC7D4BF-5CC9-4749-A458-987BE19E9447}" type="datetimeFigureOut">
              <a:rPr lang="ru-RU"/>
              <a:t/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18028EC-FF69-4357-8E80-B37B11FFFA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DC7D4BF-5CC9-4749-A458-987BE19E9447}" type="datetimeFigureOut">
              <a:rPr lang="ru-RU"/>
              <a:t/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18028EC-FF69-4357-8E80-B37B11FFFA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Tx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DC7D4BF-5CC9-4749-A458-987BE19E9447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18028EC-FF69-4357-8E80-B37B11FFFA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picTx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DC7D4BF-5CC9-4749-A458-987BE19E9447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18028EC-FF69-4357-8E80-B37B11FFFA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x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DC7D4BF-5CC9-4749-A458-987BE19E9447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18028EC-FF69-4357-8E80-B37B11FFFA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itleAndTx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DC7D4BF-5CC9-4749-A458-987BE19E9447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18028EC-FF69-4357-8E80-B37B11FFFA2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DC7D4BF-5CC9-4749-A458-987BE19E9447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D18028EC-FF69-4357-8E80-B37B11FFFA28}" type="slidenum">
              <a:rPr lang="ru-RU"/>
              <a:t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0.pn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1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2.png"/><Relationship Id="rId6" Type="http://schemas.openxmlformats.org/officeDocument/2006/relationships/image" Target="../media/image13.png"/><Relationship Id="rId7" Type="http://schemas.openxmlformats.org/officeDocument/2006/relationships/image" Target="../media/image14.png"/><Relationship Id="rId8" Type="http://schemas.openxmlformats.org/officeDocument/2006/relationships/image" Target="../media/image15.png"/><Relationship Id="rId9" Type="http://schemas.openxmlformats.org/officeDocument/2006/relationships/image" Target="../media/image16.png"/><Relationship Id="rId10" Type="http://schemas.openxmlformats.org/officeDocument/2006/relationships/image" Target="../media/image17.png"/><Relationship Id="rId11" Type="http://schemas.openxmlformats.org/officeDocument/2006/relationships/image" Target="../media/image18.png"/><Relationship Id="rId12" Type="http://schemas.openxmlformats.org/officeDocument/2006/relationships/image" Target="../media/image19.png"/><Relationship Id="rId13" Type="http://schemas.openxmlformats.org/officeDocument/2006/relationships/image" Target="../media/image20.png"/><Relationship Id="rId14" Type="http://schemas.openxmlformats.org/officeDocument/2006/relationships/image" Target="../media/image21.pn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22.png"/><Relationship Id="rId6" Type="http://schemas.openxmlformats.org/officeDocument/2006/relationships/image" Target="../media/image23.pn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24.jp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елизавета\Documents\Dagency\РусГидро\ДГК\ДГК_LOGO.png"/>
          <p:cNvPicPr>
            <a:picLocks noChangeAspect="1" noChangeArrowheads="1"/>
          </p:cNvPicPr>
          <p:nvPr/>
        </p:nvPicPr>
        <p:blipFill>
          <a:blip r:embed="rId2"/>
          <a:srcRect l="0" t="0" r="11045" b="0"/>
          <a:stretch/>
        </p:blipFill>
        <p:spPr bwMode="auto">
          <a:xfrm>
            <a:off x="6328857" y="1947007"/>
            <a:ext cx="5327178" cy="305632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4" name="Прямоугольник 3"/>
          <p:cNvSpPr/>
          <p:nvPr/>
        </p:nvSpPr>
        <p:spPr bwMode="auto">
          <a:xfrm>
            <a:off x="609519" y="2367171"/>
            <a:ext cx="6148222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6600" b="1">
                <a:solidFill>
                  <a:srgbClr val="00589A"/>
                </a:solidFill>
              </a:rPr>
              <a:t>Целевой прием </a:t>
            </a:r>
            <a:endParaRPr lang="en-US" sz="6600" b="1">
              <a:solidFill>
                <a:srgbClr val="00589A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 bwMode="auto">
          <a:xfrm>
            <a:off x="675303" y="3475167"/>
            <a:ext cx="4245353" cy="1225868"/>
          </a:xfrm>
          <a:prstGeom prst="roundRect">
            <a:avLst>
              <a:gd name="adj" fmla="val 16667"/>
            </a:avLst>
          </a:prstGeom>
          <a:solidFill>
            <a:srgbClr val="FF6801"/>
          </a:solidFill>
          <a:ln>
            <a:noFill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6600" b="1">
                <a:solidFill>
                  <a:schemeClr val="bg1"/>
                </a:solidFill>
              </a:rPr>
              <a:t>2025/2026</a:t>
            </a:r>
            <a:endParaRPr lang="ru-RU" sz="6600" b="1">
              <a:solidFill>
                <a:srgbClr val="00589A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7162224" y="-69797"/>
            <a:ext cx="4977149" cy="923861"/>
          </a:xfrm>
        </p:spPr>
        <p:txBody>
          <a:bodyPr>
            <a:norm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ru-RU" sz="3200" b="1">
                <a:solidFill>
                  <a:srgbClr val="00589A"/>
                </a:solidFill>
                <a:latin typeface="+mn-lt"/>
                <a:ea typeface="Anonymous Pro"/>
                <a:cs typeface="+mn-cs"/>
              </a:rPr>
              <a:t>Целевой прием</a:t>
            </a:r>
            <a:r>
              <a:rPr lang="en-US" sz="3200" b="1">
                <a:solidFill>
                  <a:srgbClr val="00589A"/>
                </a:solidFill>
                <a:latin typeface="+mn-lt"/>
                <a:ea typeface="Anonymous Pro"/>
                <a:cs typeface="+mn-cs"/>
              </a:rPr>
              <a:t> </a:t>
            </a:r>
            <a:r>
              <a:rPr lang="ru-RU" sz="3200" b="1">
                <a:solidFill>
                  <a:srgbClr val="FF6801"/>
                </a:solidFill>
                <a:latin typeface="+mn-lt"/>
                <a:ea typeface="Anonymous Pro"/>
                <a:cs typeface="+mn-cs"/>
              </a:rPr>
              <a:t>2025/2026</a:t>
            </a:r>
            <a:r>
              <a:rPr lang="ru-RU" sz="3200" b="1">
                <a:solidFill>
                  <a:srgbClr val="EC7524"/>
                </a:solidFill>
                <a:latin typeface="+mn-lt"/>
                <a:ea typeface="Anonymous Pro"/>
                <a:cs typeface="+mn-cs"/>
              </a:rPr>
              <a:t> </a:t>
            </a:r>
            <a:endParaRPr lang="ru-RU" sz="3200">
              <a:latin typeface="+mn-lt"/>
              <a:ea typeface="Anonymous Pro"/>
            </a:endParaRPr>
          </a:p>
        </p:txBody>
      </p:sp>
      <p:pic>
        <p:nvPicPr>
          <p:cNvPr id="6" name="Picture 2" descr="C:\Users\елизавета\Documents\Dagency\РусГидро\ДГК\ДГК_LOGO.png"/>
          <p:cNvPicPr>
            <a:picLocks noChangeAspect="1" noChangeArrowheads="1"/>
          </p:cNvPicPr>
          <p:nvPr/>
        </p:nvPicPr>
        <p:blipFill>
          <a:blip r:embed="rId2"/>
          <a:srcRect l="0" t="0" r="11045" b="0"/>
          <a:stretch/>
        </p:blipFill>
        <p:spPr bwMode="auto">
          <a:xfrm>
            <a:off x="0" y="9144"/>
            <a:ext cx="1897182" cy="108845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8" name="0E1688E1-7C5F-4D08-92B0-227AFFFAF36B" descr="IMG_2510.PNG"/>
          <p:cNvPicPr/>
          <p:nvPr/>
        </p:nvPicPr>
        <p:blipFill>
          <a:blip r:embed="rId3"/>
          <a:stretch/>
        </p:blipFill>
        <p:spPr bwMode="auto">
          <a:xfrm>
            <a:off x="3991392" y="933006"/>
            <a:ext cx="396000" cy="3960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Прямоугольник 8"/>
          <p:cNvSpPr/>
          <p:nvPr/>
        </p:nvSpPr>
        <p:spPr bwMode="auto">
          <a:xfrm>
            <a:off x="474082" y="1213185"/>
            <a:ext cx="35173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400" i="1">
                <a:solidFill>
                  <a:srgbClr val="FF6801"/>
                </a:solidFill>
              </a:rPr>
              <a:t>Навигатор поступления</a:t>
            </a:r>
            <a:endParaRPr lang="ru-RU" sz="2400" i="1">
              <a:solidFill>
                <a:srgbClr val="FF680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474082" y="1882665"/>
            <a:ext cx="5541773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200" b="1">
                <a:solidFill>
                  <a:srgbClr val="00589A"/>
                </a:solidFill>
              </a:rPr>
              <a:t>Дальневосточная генерирующая компания</a:t>
            </a:r>
            <a:endParaRPr/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474080" y="2465312"/>
            <a:ext cx="5693358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en-US" sz="1400">
                <a:solidFill>
                  <a:schemeClr val="bg2">
                    <a:lumMod val="25000"/>
                  </a:schemeClr>
                </a:solidFill>
                <a:cs typeface="Times New Roman"/>
              </a:rPr>
              <a:t>- </a:t>
            </a:r>
            <a:r>
              <a:rPr lang="ru-RU" sz="1400">
                <a:solidFill>
                  <a:schemeClr val="bg2">
                    <a:lumMod val="25000"/>
                  </a:schemeClr>
                </a:solidFill>
                <a:cs typeface="Times New Roman"/>
              </a:rPr>
              <a:t>одна </a:t>
            </a:r>
            <a:r>
              <a:rPr lang="ru-RU" sz="1400">
                <a:solidFill>
                  <a:schemeClr val="bg2">
                    <a:lumMod val="25000"/>
                  </a:schemeClr>
                </a:solidFill>
                <a:cs typeface="Times New Roman"/>
              </a:rPr>
              <a:t>из крупнейших территориальных генерирующих энергокомпаний России</a:t>
            </a:r>
            <a:r>
              <a:rPr lang="en-US" sz="1400">
                <a:solidFill>
                  <a:schemeClr val="bg2">
                    <a:lumMod val="25000"/>
                  </a:schemeClr>
                </a:solidFill>
                <a:cs typeface="Times New Roman"/>
              </a:rPr>
              <a:t> и </a:t>
            </a:r>
            <a:r>
              <a:rPr lang="en-US" sz="1400" i="1">
                <a:solidFill>
                  <a:srgbClr val="FF6801"/>
                </a:solidFill>
                <a:cs typeface="Times New Roman"/>
              </a:rPr>
              <a:t>первая</a:t>
            </a:r>
            <a:r>
              <a:rPr lang="en-US" sz="1400" i="1">
                <a:solidFill>
                  <a:srgbClr val="FF6801"/>
                </a:solidFill>
                <a:cs typeface="Times New Roman"/>
              </a:rPr>
              <a:t> по </a:t>
            </a:r>
            <a:r>
              <a:rPr lang="en-US" sz="1400" i="1">
                <a:solidFill>
                  <a:srgbClr val="FF6801"/>
                </a:solidFill>
                <a:cs typeface="Times New Roman"/>
              </a:rPr>
              <a:t>величине</a:t>
            </a:r>
            <a:r>
              <a:rPr lang="en-US" sz="1400" i="1">
                <a:solidFill>
                  <a:srgbClr val="FF6801"/>
                </a:solidFill>
                <a:cs typeface="Times New Roman"/>
              </a:rPr>
              <a:t> и </a:t>
            </a:r>
            <a:r>
              <a:rPr lang="en-US" sz="1400" i="1">
                <a:solidFill>
                  <a:srgbClr val="FF6801"/>
                </a:solidFill>
                <a:cs typeface="Times New Roman"/>
              </a:rPr>
              <a:t>установленной</a:t>
            </a:r>
            <a:r>
              <a:rPr lang="en-US" sz="1400" i="1">
                <a:solidFill>
                  <a:srgbClr val="FF6801"/>
                </a:solidFill>
                <a:cs typeface="Times New Roman"/>
              </a:rPr>
              <a:t> </a:t>
            </a:r>
            <a:r>
              <a:rPr lang="en-US" sz="1400" i="1">
                <a:solidFill>
                  <a:srgbClr val="FF6801"/>
                </a:solidFill>
                <a:cs typeface="Times New Roman"/>
              </a:rPr>
              <a:t>мощности</a:t>
            </a:r>
            <a:r>
              <a:rPr lang="en-US" sz="1400" i="1">
                <a:solidFill>
                  <a:srgbClr val="FF6801"/>
                </a:solidFill>
                <a:cs typeface="Times New Roman"/>
              </a:rPr>
              <a:t> </a:t>
            </a:r>
            <a:r>
              <a:rPr lang="en-US" sz="1400" i="1">
                <a:solidFill>
                  <a:srgbClr val="FF6801"/>
                </a:solidFill>
                <a:cs typeface="Times New Roman"/>
              </a:rPr>
              <a:t>среди</a:t>
            </a:r>
            <a:r>
              <a:rPr lang="en-US" sz="1400" i="1">
                <a:solidFill>
                  <a:srgbClr val="FF6801"/>
                </a:solidFill>
                <a:cs typeface="Times New Roman"/>
              </a:rPr>
              <a:t> </a:t>
            </a:r>
            <a:r>
              <a:rPr lang="en-US" sz="1400" i="1">
                <a:solidFill>
                  <a:srgbClr val="FF6801"/>
                </a:solidFill>
                <a:cs typeface="Times New Roman"/>
              </a:rPr>
              <a:t>энергокомпаний</a:t>
            </a:r>
            <a:r>
              <a:rPr lang="en-US" sz="1400" i="1">
                <a:solidFill>
                  <a:srgbClr val="FF6801"/>
                </a:solidFill>
                <a:cs typeface="Times New Roman"/>
              </a:rPr>
              <a:t> </a:t>
            </a:r>
            <a:r>
              <a:rPr lang="en-US" sz="1400" i="1">
                <a:solidFill>
                  <a:srgbClr val="FF6801"/>
                </a:solidFill>
                <a:cs typeface="Times New Roman"/>
              </a:rPr>
              <a:t>Дальнего</a:t>
            </a:r>
            <a:r>
              <a:rPr lang="en-US" sz="1400" i="1">
                <a:solidFill>
                  <a:srgbClr val="FF6801"/>
                </a:solidFill>
                <a:cs typeface="Times New Roman"/>
              </a:rPr>
              <a:t> </a:t>
            </a:r>
            <a:r>
              <a:rPr lang="en-US" sz="1400" i="1">
                <a:solidFill>
                  <a:srgbClr val="FF6801"/>
                </a:solidFill>
                <a:cs typeface="Times New Roman"/>
              </a:rPr>
              <a:t>Востока</a:t>
            </a:r>
            <a:r>
              <a:rPr lang="en-US" sz="1400" i="1">
                <a:solidFill>
                  <a:srgbClr val="FF6801"/>
                </a:solidFill>
                <a:cs typeface="Times New Roman"/>
              </a:rPr>
              <a:t>. </a:t>
            </a:r>
            <a:r>
              <a:rPr lang="ru-RU" sz="1400">
                <a:solidFill>
                  <a:schemeClr val="tx1">
                    <a:lumMod val="85000"/>
                    <a:lumOff val="15000"/>
                  </a:schemeClr>
                </a:solidFill>
                <a:cs typeface="Times New Roman"/>
              </a:rPr>
              <a:t>Производит </a:t>
            </a:r>
            <a:r>
              <a:rPr lang="ru-RU" sz="1400">
                <a:solidFill>
                  <a:schemeClr val="tx1">
                    <a:lumMod val="85000"/>
                    <a:lumOff val="15000"/>
                  </a:schemeClr>
                </a:solidFill>
                <a:cs typeface="Times New Roman"/>
              </a:rPr>
              <a:t>электрическую и тепловую энергию, обеспечивает указанные территории централизованным теплоснабжением.</a:t>
            </a:r>
            <a:endParaRPr lang="en-US" sz="1400">
              <a:solidFill>
                <a:schemeClr val="tx1">
                  <a:lumMod val="85000"/>
                  <a:lumOff val="15000"/>
                </a:schemeClr>
              </a:solidFill>
              <a:cs typeface="Times New Roman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 bwMode="auto">
          <a:xfrm>
            <a:off x="7316746" y="747499"/>
            <a:ext cx="2585319" cy="427453"/>
          </a:xfrm>
          <a:prstGeom prst="roundRect">
            <a:avLst>
              <a:gd name="adj" fmla="val 18280"/>
            </a:avLst>
          </a:prstGeom>
          <a:solidFill>
            <a:srgbClr val="FF6801"/>
          </a:solidFill>
          <a:ln w="38100" cap="flat">
            <a:noFill/>
            <a:prstDash val="solid"/>
            <a:round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rot="0" spcFirstLastPara="1" vertOverflow="overflow" horzOverflow="overflow" vert="horz" wrap="square" lIns="82970" tIns="82970" rIns="82970" bIns="82970" numCol="1" spcCol="38100" rtlCol="0" anchor="ctr">
            <a:spAutoFit/>
          </a:bodyPr>
          <a:lstStyle/>
          <a:p>
            <a:pPr lvl="0" defTabSz="839755">
              <a:defRPr/>
            </a:pPr>
            <a:r>
              <a:rPr lang="ru-RU" sz="1400" b="1">
                <a:solidFill>
                  <a:schemeClr val="bg1"/>
                </a:solidFill>
                <a:ea typeface="Arial"/>
                <a:cs typeface="Arial"/>
              </a:rPr>
              <a:t>Целевое обучение с ДГК</a:t>
            </a:r>
            <a:endParaRPr lang="ru-RU" sz="1400" b="1">
              <a:solidFill>
                <a:schemeClr val="bg1"/>
              </a:solidFill>
              <a:ea typeface="Arial"/>
              <a:cs typeface="Arial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 bwMode="auto">
          <a:xfrm>
            <a:off x="10056586" y="747500"/>
            <a:ext cx="1884338" cy="427453"/>
          </a:xfrm>
          <a:prstGeom prst="roundRect">
            <a:avLst>
              <a:gd name="adj" fmla="val 18280"/>
            </a:avLst>
          </a:prstGeom>
          <a:solidFill>
            <a:srgbClr val="00589A"/>
          </a:solidFill>
          <a:ln w="38100" cap="flat">
            <a:noFill/>
            <a:prstDash val="solid"/>
            <a:round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rot="0" spcFirstLastPara="1" vertOverflow="overflow" horzOverflow="overflow" vert="horz" wrap="square" lIns="82970" tIns="82970" rIns="82970" bIns="82970" numCol="1" spcCol="38100" rtlCol="0" anchor="ctr">
            <a:spAutoFit/>
          </a:bodyPr>
          <a:lstStyle/>
          <a:p>
            <a:pPr lvl="0" defTabSz="839755">
              <a:defRPr/>
            </a:pPr>
            <a:r>
              <a:rPr lang="ru-RU" sz="1400" b="1">
                <a:solidFill>
                  <a:schemeClr val="bg1"/>
                </a:solidFill>
                <a:ea typeface="Arial"/>
                <a:cs typeface="Arial"/>
              </a:rPr>
              <a:t>Слайд </a:t>
            </a:r>
            <a:r>
              <a:rPr lang="ru-RU" sz="1400" b="1">
                <a:solidFill>
                  <a:schemeClr val="bg1"/>
                </a:solidFill>
                <a:ea typeface="Arial"/>
                <a:cs typeface="Arial"/>
              </a:rPr>
              <a:t>1</a:t>
            </a:r>
            <a:endParaRPr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4">
            <a:lum bright="70000" contrast="-70000"/>
          </a:blip>
          <a:stretch/>
        </p:blipFill>
        <p:spPr bwMode="auto">
          <a:xfrm rot="5400000">
            <a:off x="10998756" y="861191"/>
            <a:ext cx="229828" cy="22983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 bwMode="auto">
          <a:xfrm>
            <a:off x="474080" y="3847104"/>
            <a:ext cx="595303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b="1">
                <a:solidFill>
                  <a:schemeClr val="tx1">
                    <a:lumMod val="85000"/>
                    <a:lumOff val="15000"/>
                  </a:schemeClr>
                </a:solidFill>
              </a:rPr>
              <a:t>Генеральный директор АО «ДГК» - </a:t>
            </a:r>
            <a:r>
              <a:rPr lang="ru-RU" sz="1600" b="1">
                <a:solidFill>
                  <a:schemeClr val="tx1">
                    <a:lumMod val="85000"/>
                    <a:lumOff val="15000"/>
                  </a:schemeClr>
                </a:solidFill>
              </a:rPr>
              <a:t>Иртов</a:t>
            </a:r>
            <a:r>
              <a:rPr lang="ru-RU" sz="1600" b="1">
                <a:solidFill>
                  <a:schemeClr val="tx1">
                    <a:lumMod val="85000"/>
                    <a:lumOff val="15000"/>
                  </a:schemeClr>
                </a:solidFill>
              </a:rPr>
              <a:t> Сергей Викторович</a:t>
            </a:r>
            <a:endParaRPr/>
          </a:p>
        </p:txBody>
      </p:sp>
      <p:sp>
        <p:nvSpPr>
          <p:cNvPr id="43" name="Прямоугольник 42"/>
          <p:cNvSpPr/>
          <p:nvPr/>
        </p:nvSpPr>
        <p:spPr bwMode="auto">
          <a:xfrm>
            <a:off x="7224172" y="1887849"/>
            <a:ext cx="3471015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200" b="1">
                <a:solidFill>
                  <a:srgbClr val="00589A"/>
                </a:solidFill>
              </a:rPr>
              <a:t>Работает в 5 субъектах </a:t>
            </a:r>
            <a:r>
              <a:rPr lang="ru-RU" sz="2200" b="1">
                <a:solidFill>
                  <a:srgbClr val="00589A"/>
                </a:solidFill>
              </a:rPr>
              <a:t>РФ</a:t>
            </a:r>
            <a:endParaRPr lang="ru-RU" sz="2200" b="1">
              <a:solidFill>
                <a:srgbClr val="00589A"/>
              </a:solidFill>
            </a:endParaRPr>
          </a:p>
        </p:txBody>
      </p:sp>
      <p:pic>
        <p:nvPicPr>
          <p:cNvPr id="30" name="F77E4B70-9515-4DA8-A799-20C62E0D669D" descr="IMG_9696.PNG"/>
          <p:cNvPicPr/>
          <p:nvPr/>
        </p:nvPicPr>
        <p:blipFill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/>
        </p:blipFill>
        <p:spPr bwMode="auto">
          <a:xfrm>
            <a:off x="5885260" y="1552734"/>
            <a:ext cx="282178" cy="33629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1" name="Группа 30"/>
          <p:cNvGrpSpPr/>
          <p:nvPr/>
        </p:nvGrpSpPr>
        <p:grpSpPr bwMode="auto">
          <a:xfrm>
            <a:off x="474079" y="4352126"/>
            <a:ext cx="3910628" cy="1117589"/>
            <a:chOff x="0" y="0"/>
            <a:chExt cx="3910628" cy="1117589"/>
          </a:xfrm>
        </p:grpSpPr>
        <p:sp>
          <p:nvSpPr>
            <p:cNvPr id="32" name="Скругленный прямоугольник 31"/>
            <p:cNvSpPr/>
            <p:nvPr/>
          </p:nvSpPr>
          <p:spPr bwMode="auto">
            <a:xfrm rot="16199999">
              <a:off x="110890" y="169238"/>
              <a:ext cx="672184" cy="333706"/>
            </a:xfrm>
            <a:prstGeom prst="roundRect">
              <a:avLst>
                <a:gd name="adj" fmla="val 16667"/>
              </a:avLst>
            </a:prstGeom>
            <a:grpFill/>
          </p:spPr>
          <p:txBody>
            <a:bodyPr wrap="square">
              <a:spAutoFit/>
            </a:bodyPr>
            <a:lstStyle/>
            <a:p>
              <a:pPr marL="0" marR="0" lvl="0" indent="0" algn="just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sz="1000" b="1" i="0" u="none" strike="noStrike" cap="none" spc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cs typeface="Times New Roman"/>
                </a:rPr>
                <a:t>БОЛЕЕ</a:t>
              </a:r>
              <a:endParaRPr lang="ru-RU" sz="1000" b="1" i="0" u="none" strike="noStrike" cap="none" spc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cs typeface="Times New Roman"/>
              </a:endParaRPr>
            </a:p>
          </p:txBody>
        </p:sp>
        <p:sp>
          <p:nvSpPr>
            <p:cNvPr id="36" name="Скругленный прямоугольник 35"/>
            <p:cNvSpPr/>
            <p:nvPr/>
          </p:nvSpPr>
          <p:spPr bwMode="auto">
            <a:xfrm>
              <a:off x="0" y="639511"/>
              <a:ext cx="659913" cy="272414"/>
            </a:xfrm>
            <a:prstGeom prst="roundRect">
              <a:avLst>
                <a:gd name="adj" fmla="val 16667"/>
              </a:avLst>
            </a:prstGeom>
            <a:grpFill/>
          </p:spPr>
          <p:txBody>
            <a:bodyPr wrap="square">
              <a:spAutoFit/>
            </a:bodyPr>
            <a:lstStyle/>
            <a:p>
              <a:pPr marL="0" marR="0" lvl="0" indent="0" algn="just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000" b="1" i="0" u="none" strike="noStrike" cap="none" spc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cs typeface="Times New Roman"/>
                </a:rPr>
                <a:t>И</a:t>
              </a:r>
              <a:r>
                <a:rPr lang="en-US" sz="1000" b="1" i="0" u="none" strike="noStrike" cap="none" spc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cs typeface="Times New Roman"/>
                </a:rPr>
                <a:t>З НИХ</a:t>
              </a:r>
              <a:endParaRPr lang="ru-RU" sz="1000" b="1" i="0" u="none" strike="noStrike" cap="none" spc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cs typeface="Times New Roman"/>
              </a:endParaRPr>
            </a:p>
          </p:txBody>
        </p:sp>
        <p:grpSp>
          <p:nvGrpSpPr>
            <p:cNvPr id="37" name="Группа 36"/>
            <p:cNvGrpSpPr/>
            <p:nvPr/>
          </p:nvGrpSpPr>
          <p:grpSpPr bwMode="auto">
            <a:xfrm>
              <a:off x="478489" y="70118"/>
              <a:ext cx="3432139" cy="1047470"/>
              <a:chOff x="0" y="0"/>
              <a:chExt cx="3432139" cy="1047470"/>
            </a:xfrm>
          </p:grpSpPr>
          <p:sp>
            <p:nvSpPr>
              <p:cNvPr id="39" name="Скругленный прямоугольник 38"/>
              <p:cNvSpPr/>
              <p:nvPr/>
            </p:nvSpPr>
            <p:spPr bwMode="auto">
              <a:xfrm>
                <a:off x="0" y="0"/>
                <a:ext cx="3432139" cy="1047470"/>
              </a:xfrm>
              <a:prstGeom prst="roundRect">
                <a:avLst>
                  <a:gd name="adj" fmla="val 16667"/>
                </a:avLst>
              </a:prstGeom>
              <a:grpFill/>
            </p:spPr>
            <p:txBody>
              <a:bodyPr wrap="square">
                <a:spAutoFit/>
              </a:bodyPr>
              <a:lstStyle/>
              <a:p>
                <a:pPr marL="0" marR="0" lvl="0" indent="0" algn="just" defTabSz="91440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en-US" sz="2800" b="1" i="0" u="none" strike="noStrike" cap="none" spc="0">
                    <a:ln>
                      <a:noFill/>
                    </a:ln>
                    <a:solidFill>
                      <a:srgbClr val="00589A"/>
                    </a:solidFill>
                    <a:cs typeface="Times New Roman"/>
                  </a:rPr>
                  <a:t>10 500</a:t>
                </a:r>
                <a:r>
                  <a:rPr lang="en-US" sz="1400" b="1" i="0" u="none" strike="noStrike" cap="none" spc="0">
                    <a:ln>
                      <a:noFill/>
                    </a:ln>
                    <a:solidFill>
                      <a:srgbClr val="00589A"/>
                    </a:solidFill>
                    <a:cs typeface="Times New Roman"/>
                  </a:rPr>
                  <a:t> </a:t>
                </a:r>
                <a:r>
                  <a:rPr lang="ru-RU" sz="1200" b="1" i="0" u="none" strike="noStrike" cap="none" spc="0">
                    <a:ln>
                      <a:noFill/>
                    </a:ln>
                    <a:solidFill>
                      <a:srgbClr val="FF6801"/>
                    </a:solidFill>
                    <a:cs typeface="Times New Roman"/>
                  </a:rPr>
                  <a:t>СОТРУДНИКОВ</a:t>
                </a:r>
                <a:endParaRPr lang="en-US" sz="1200" b="1" i="0" u="none" strike="noStrike" cap="none" spc="0">
                  <a:ln>
                    <a:noFill/>
                  </a:ln>
                  <a:solidFill>
                    <a:srgbClr val="FF6801"/>
                  </a:solidFill>
                  <a:cs typeface="Times New Roman"/>
                </a:endParaRPr>
              </a:p>
              <a:p>
                <a:pPr marL="0" marR="0" lvl="0" indent="0" algn="just" defTabSz="91440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ru-RU" sz="2800" b="1" i="0" u="none" strike="noStrike" cap="none" spc="0">
                    <a:ln>
                      <a:noFill/>
                    </a:ln>
                    <a:solidFill>
                      <a:srgbClr val="00589A"/>
                    </a:solidFill>
                    <a:cs typeface="Times New Roman"/>
                  </a:rPr>
                  <a:t>1 932 </a:t>
                </a:r>
                <a:r>
                  <a:rPr lang="en-US" sz="1200" b="1" i="0" u="none" strike="noStrike" cap="none" spc="0">
                    <a:ln>
                      <a:noFill/>
                    </a:ln>
                    <a:solidFill>
                      <a:srgbClr val="FF6801"/>
                    </a:solidFill>
                    <a:cs typeface="Times New Roman"/>
                  </a:rPr>
                  <a:t>МОЛОДЕЖЬ</a:t>
                </a:r>
                <a:endParaRPr lang="ru-RU" sz="1200" b="1" i="0" u="none" strike="noStrike" cap="none" spc="0">
                  <a:ln>
                    <a:noFill/>
                  </a:ln>
                  <a:solidFill>
                    <a:srgbClr val="FF6801"/>
                  </a:solidFill>
                  <a:cs typeface="Times New Roman"/>
                </a:endParaRPr>
              </a:p>
            </p:txBody>
          </p:sp>
          <p:cxnSp>
            <p:nvCxnSpPr>
              <p:cNvPr id="40" name="Прямая соединительная линия 39"/>
              <p:cNvCxnSpPr>
                <a:cxnSpLocks/>
              </p:cNvCxnSpPr>
              <p:nvPr/>
            </p:nvCxnSpPr>
            <p:spPr bwMode="auto">
              <a:xfrm flipV="1">
                <a:off x="181423" y="535366"/>
                <a:ext cx="1679041" cy="2057"/>
              </a:xfrm>
              <a:prstGeom prst="line">
                <a:avLst/>
              </a:prstGeom>
              <a:ln w="19050">
                <a:solidFill>
                  <a:schemeClr val="bg2">
                    <a:lumMod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2" name="Прямоугольник 41"/>
          <p:cNvSpPr/>
          <p:nvPr/>
        </p:nvSpPr>
        <p:spPr bwMode="auto">
          <a:xfrm>
            <a:off x="7162224" y="2880978"/>
            <a:ext cx="2225573" cy="1938992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ru-RU" sz="1000">
                <a:solidFill>
                  <a:schemeClr val="bg2">
                    <a:lumMod val="25000"/>
                  </a:schemeClr>
                </a:solidFill>
                <a:cs typeface="Arial"/>
              </a:rPr>
              <a:t>Исполнительный аппарат</a:t>
            </a:r>
            <a:endParaRPr lang="en-US" sz="1000">
              <a:solidFill>
                <a:schemeClr val="bg2">
                  <a:lumMod val="25000"/>
                </a:schemeClr>
              </a:solidFill>
              <a:cs typeface="Arial"/>
            </a:endParaRPr>
          </a:p>
          <a:p>
            <a:pPr>
              <a:defRPr/>
            </a:pPr>
            <a:r>
              <a:rPr lang="ru-RU" sz="1000">
                <a:solidFill>
                  <a:schemeClr val="bg2">
                    <a:lumMod val="25000"/>
                  </a:schemeClr>
                </a:solidFill>
                <a:cs typeface="Arial"/>
              </a:rPr>
              <a:t>СП Хабаровская ТЭЦ-1</a:t>
            </a:r>
            <a:endParaRPr lang="en-US" sz="1000">
              <a:solidFill>
                <a:schemeClr val="bg2">
                  <a:lumMod val="25000"/>
                </a:schemeClr>
              </a:solidFill>
              <a:cs typeface="Arial"/>
            </a:endParaRPr>
          </a:p>
          <a:p>
            <a:pPr>
              <a:defRPr/>
            </a:pPr>
            <a:r>
              <a:rPr lang="ru-RU" sz="1000">
                <a:solidFill>
                  <a:schemeClr val="bg2">
                    <a:lumMod val="25000"/>
                  </a:schemeClr>
                </a:solidFill>
                <a:cs typeface="Arial"/>
              </a:rPr>
              <a:t>СП Хабаровская ТЭЦ-2</a:t>
            </a:r>
            <a:endParaRPr lang="en-US" sz="1000">
              <a:solidFill>
                <a:schemeClr val="bg2">
                  <a:lumMod val="25000"/>
                </a:schemeClr>
              </a:solidFill>
              <a:cs typeface="Arial"/>
            </a:endParaRPr>
          </a:p>
          <a:p>
            <a:pPr>
              <a:defRPr/>
            </a:pPr>
            <a:r>
              <a:rPr lang="ru-RU" sz="1000">
                <a:solidFill>
                  <a:schemeClr val="bg2">
                    <a:lumMod val="25000"/>
                  </a:schemeClr>
                </a:solidFill>
                <a:cs typeface="Arial"/>
              </a:rPr>
              <a:t>СП Хабаровская ТЭЦ-3</a:t>
            </a:r>
            <a:endParaRPr lang="en-US" sz="1000">
              <a:solidFill>
                <a:schemeClr val="bg2">
                  <a:lumMod val="25000"/>
                </a:schemeClr>
              </a:solidFill>
              <a:cs typeface="Arial"/>
            </a:endParaRPr>
          </a:p>
          <a:p>
            <a:pPr>
              <a:defRPr/>
            </a:pPr>
            <a:r>
              <a:rPr lang="ru-RU" sz="1000">
                <a:solidFill>
                  <a:schemeClr val="bg2">
                    <a:lumMod val="25000"/>
                  </a:schemeClr>
                </a:solidFill>
                <a:cs typeface="Arial"/>
              </a:rPr>
              <a:t>СП Хабаровские тепловые сети</a:t>
            </a:r>
            <a:endParaRPr/>
          </a:p>
          <a:p>
            <a:pPr>
              <a:defRPr/>
            </a:pPr>
            <a:r>
              <a:rPr lang="ru-RU" sz="1000">
                <a:solidFill>
                  <a:schemeClr val="bg2">
                    <a:lumMod val="25000"/>
                  </a:schemeClr>
                </a:solidFill>
                <a:cs typeface="Arial"/>
              </a:rPr>
              <a:t>СП Комсомольская ТЭЦ-2</a:t>
            </a:r>
            <a:endParaRPr lang="en-US" sz="1000">
              <a:solidFill>
                <a:schemeClr val="bg2">
                  <a:lumMod val="25000"/>
                </a:schemeClr>
              </a:solidFill>
              <a:cs typeface="Arial"/>
            </a:endParaRPr>
          </a:p>
          <a:p>
            <a:pPr>
              <a:defRPr/>
            </a:pPr>
            <a:r>
              <a:rPr lang="ru-RU" sz="1000">
                <a:solidFill>
                  <a:schemeClr val="bg2">
                    <a:lumMod val="25000"/>
                  </a:schemeClr>
                </a:solidFill>
                <a:cs typeface="Arial"/>
              </a:rPr>
              <a:t>СП Комсомольская ТЭЦ-3</a:t>
            </a:r>
            <a:endParaRPr lang="en-US" sz="1000">
              <a:solidFill>
                <a:schemeClr val="bg2">
                  <a:lumMod val="25000"/>
                </a:schemeClr>
              </a:solidFill>
              <a:cs typeface="Arial"/>
            </a:endParaRPr>
          </a:p>
          <a:p>
            <a:pPr>
              <a:defRPr/>
            </a:pPr>
            <a:r>
              <a:rPr lang="ru-RU" sz="1000">
                <a:solidFill>
                  <a:schemeClr val="bg2">
                    <a:lumMod val="25000"/>
                  </a:schemeClr>
                </a:solidFill>
                <a:cs typeface="Arial"/>
              </a:rPr>
              <a:t>СП Комсомольские тепловые сети</a:t>
            </a:r>
            <a:endParaRPr/>
          </a:p>
          <a:p>
            <a:pPr>
              <a:defRPr/>
            </a:pPr>
            <a:r>
              <a:rPr lang="ru-RU" sz="1000">
                <a:solidFill>
                  <a:schemeClr val="bg2">
                    <a:lumMod val="25000"/>
                  </a:schemeClr>
                </a:solidFill>
                <a:cs typeface="Arial"/>
              </a:rPr>
              <a:t>СП Амурская ТЭЦ-1</a:t>
            </a:r>
            <a:endParaRPr lang="en-US" sz="1000">
              <a:solidFill>
                <a:schemeClr val="bg2">
                  <a:lumMod val="25000"/>
                </a:schemeClr>
              </a:solidFill>
              <a:cs typeface="Arial"/>
            </a:endParaRPr>
          </a:p>
          <a:p>
            <a:pPr>
              <a:defRPr/>
            </a:pPr>
            <a:r>
              <a:rPr lang="ru-RU" sz="1000">
                <a:solidFill>
                  <a:schemeClr val="bg2">
                    <a:lumMod val="25000"/>
                  </a:schemeClr>
                </a:solidFill>
                <a:cs typeface="Arial"/>
              </a:rPr>
              <a:t>СП Николаевская ТЭЦ</a:t>
            </a:r>
            <a:endParaRPr/>
          </a:p>
          <a:p>
            <a:pPr>
              <a:defRPr/>
            </a:pPr>
            <a:r>
              <a:rPr lang="ru-RU" sz="1000">
                <a:solidFill>
                  <a:schemeClr val="bg2">
                    <a:lumMod val="25000"/>
                  </a:schemeClr>
                </a:solidFill>
                <a:cs typeface="Arial"/>
              </a:rPr>
              <a:t>СП ТЭЦ в г. Советская Гавань</a:t>
            </a:r>
            <a:endParaRPr lang="en-US" sz="1000">
              <a:solidFill>
                <a:schemeClr val="bg2">
                  <a:lumMod val="25000"/>
                </a:schemeClr>
              </a:solidFill>
              <a:cs typeface="Arial"/>
            </a:endParaRPr>
          </a:p>
          <a:p>
            <a:pPr>
              <a:defRPr/>
            </a:pPr>
            <a:r>
              <a:rPr lang="ru-RU" sz="1000">
                <a:solidFill>
                  <a:schemeClr val="bg2">
                    <a:lumMod val="25000"/>
                  </a:schemeClr>
                </a:solidFill>
                <a:cs typeface="Arial"/>
              </a:rPr>
              <a:t>СП </a:t>
            </a:r>
            <a:r>
              <a:rPr lang="ru-RU" sz="1000">
                <a:solidFill>
                  <a:schemeClr val="bg2">
                    <a:lumMod val="25000"/>
                  </a:schemeClr>
                </a:solidFill>
                <a:cs typeface="Arial"/>
              </a:rPr>
              <a:t>Центр подготовки персонала </a:t>
            </a:r>
            <a:endParaRPr/>
          </a:p>
        </p:txBody>
      </p:sp>
      <p:sp>
        <p:nvSpPr>
          <p:cNvPr id="45" name="Прямоугольник 44"/>
          <p:cNvSpPr/>
          <p:nvPr/>
        </p:nvSpPr>
        <p:spPr bwMode="auto">
          <a:xfrm>
            <a:off x="9601093" y="2880978"/>
            <a:ext cx="1928591" cy="861774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ru-RU" sz="1000">
                <a:solidFill>
                  <a:schemeClr val="bg2">
                    <a:lumMod val="25000"/>
                  </a:schemeClr>
                </a:solidFill>
                <a:cs typeface="Arial"/>
              </a:rPr>
              <a:t>СП Артёмовская ТЭЦ</a:t>
            </a:r>
            <a:endParaRPr/>
          </a:p>
          <a:p>
            <a:pPr>
              <a:defRPr/>
            </a:pPr>
            <a:r>
              <a:rPr lang="ru-RU" sz="1000">
                <a:solidFill>
                  <a:schemeClr val="bg2">
                    <a:lumMod val="25000"/>
                  </a:schemeClr>
                </a:solidFill>
                <a:cs typeface="Arial"/>
              </a:rPr>
              <a:t>СП ТЭЦ Восточная</a:t>
            </a:r>
            <a:endParaRPr/>
          </a:p>
          <a:p>
            <a:pPr>
              <a:defRPr/>
            </a:pPr>
            <a:r>
              <a:rPr lang="ru-RU" sz="1000">
                <a:solidFill>
                  <a:schemeClr val="bg2">
                    <a:lumMod val="25000"/>
                  </a:schemeClr>
                </a:solidFill>
                <a:cs typeface="Arial"/>
              </a:rPr>
              <a:t>СП Партизанская ГРЭС</a:t>
            </a:r>
            <a:endParaRPr/>
          </a:p>
          <a:p>
            <a:pPr>
              <a:defRPr/>
            </a:pPr>
            <a:r>
              <a:rPr lang="ru-RU" sz="1000">
                <a:solidFill>
                  <a:schemeClr val="bg2">
                    <a:lumMod val="25000"/>
                  </a:schemeClr>
                </a:solidFill>
                <a:cs typeface="Arial"/>
              </a:rPr>
              <a:t>СП Владивостокская ТЭЦ-2</a:t>
            </a:r>
            <a:endParaRPr/>
          </a:p>
          <a:p>
            <a:pPr>
              <a:defRPr/>
            </a:pPr>
            <a:r>
              <a:rPr lang="ru-RU" sz="1000">
                <a:solidFill>
                  <a:schemeClr val="bg2">
                    <a:lumMod val="25000"/>
                  </a:schemeClr>
                </a:solidFill>
                <a:cs typeface="Arial"/>
              </a:rPr>
              <a:t>СП Приморские тепловые сети</a:t>
            </a:r>
            <a:endParaRPr/>
          </a:p>
        </p:txBody>
      </p:sp>
      <p:sp>
        <p:nvSpPr>
          <p:cNvPr id="47" name="Прямоугольник 46"/>
          <p:cNvSpPr/>
          <p:nvPr/>
        </p:nvSpPr>
        <p:spPr bwMode="auto">
          <a:xfrm>
            <a:off x="7162224" y="5509117"/>
            <a:ext cx="1928591" cy="246221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ru-RU" sz="1000">
                <a:solidFill>
                  <a:schemeClr val="bg2">
                    <a:lumMod val="25000"/>
                  </a:schemeClr>
                </a:solidFill>
                <a:cs typeface="Arial"/>
              </a:rPr>
              <a:t>СП Биробиджанская ТЭЦ</a:t>
            </a:r>
            <a:endParaRPr/>
          </a:p>
        </p:txBody>
      </p:sp>
      <p:sp>
        <p:nvSpPr>
          <p:cNvPr id="51" name="Прямоугольник 50"/>
          <p:cNvSpPr/>
          <p:nvPr/>
        </p:nvSpPr>
        <p:spPr bwMode="auto">
          <a:xfrm>
            <a:off x="9583594" y="4342660"/>
            <a:ext cx="1928591" cy="553998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ru-RU" sz="1000">
                <a:solidFill>
                  <a:schemeClr val="bg2">
                    <a:lumMod val="25000"/>
                  </a:schemeClr>
                </a:solidFill>
                <a:cs typeface="Arial"/>
              </a:rPr>
              <a:t>СП Благовещенская ТЭЦ</a:t>
            </a:r>
            <a:endParaRPr/>
          </a:p>
          <a:p>
            <a:pPr>
              <a:defRPr/>
            </a:pPr>
            <a:r>
              <a:rPr lang="ru-RU" sz="1000">
                <a:solidFill>
                  <a:schemeClr val="bg2">
                    <a:lumMod val="25000"/>
                  </a:schemeClr>
                </a:solidFill>
                <a:cs typeface="Arial"/>
              </a:rPr>
              <a:t>СП Райчихинская ГРЭС</a:t>
            </a:r>
            <a:endParaRPr/>
          </a:p>
          <a:p>
            <a:pPr>
              <a:defRPr/>
            </a:pPr>
            <a:r>
              <a:rPr lang="ru-RU" sz="1000">
                <a:solidFill>
                  <a:schemeClr val="bg2">
                    <a:lumMod val="25000"/>
                  </a:schemeClr>
                </a:solidFill>
                <a:cs typeface="Arial"/>
              </a:rPr>
              <a:t>СП Амурские тепловые сети</a:t>
            </a:r>
            <a:endParaRPr/>
          </a:p>
        </p:txBody>
      </p:sp>
      <p:sp>
        <p:nvSpPr>
          <p:cNvPr id="53" name="Прямоугольник 52"/>
          <p:cNvSpPr/>
          <p:nvPr/>
        </p:nvSpPr>
        <p:spPr bwMode="auto">
          <a:xfrm>
            <a:off x="9600101" y="5509117"/>
            <a:ext cx="1772846" cy="246221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ru-RU" sz="1000">
                <a:solidFill>
                  <a:schemeClr val="bg2">
                    <a:lumMod val="25000"/>
                  </a:schemeClr>
                </a:solidFill>
                <a:cs typeface="Arial"/>
              </a:rPr>
              <a:t>СП Нерюнгринская </a:t>
            </a:r>
            <a:r>
              <a:rPr lang="ru-RU" sz="1000">
                <a:solidFill>
                  <a:schemeClr val="bg2">
                    <a:lumMod val="25000"/>
                  </a:schemeClr>
                </a:solidFill>
                <a:cs typeface="Arial"/>
              </a:rPr>
              <a:t>ГРЭС</a:t>
            </a:r>
            <a:endParaRPr lang="en-US" sz="1000">
              <a:solidFill>
                <a:schemeClr val="bg2">
                  <a:lumMod val="25000"/>
                </a:schemeClr>
              </a:solidFill>
              <a:cs typeface="Arial"/>
            </a:endParaRPr>
          </a:p>
        </p:txBody>
      </p:sp>
      <p:grpSp>
        <p:nvGrpSpPr>
          <p:cNvPr id="10" name="Группа 9"/>
          <p:cNvGrpSpPr/>
          <p:nvPr/>
        </p:nvGrpSpPr>
        <p:grpSpPr bwMode="auto">
          <a:xfrm>
            <a:off x="7163967" y="2465312"/>
            <a:ext cx="1697416" cy="342472"/>
            <a:chOff x="7162224" y="2399839"/>
            <a:chExt cx="1697416" cy="342472"/>
          </a:xfrm>
        </p:grpSpPr>
        <p:sp>
          <p:nvSpPr>
            <p:cNvPr id="41" name="Прямоугольник 40"/>
            <p:cNvSpPr/>
            <p:nvPr/>
          </p:nvSpPr>
          <p:spPr bwMode="auto">
            <a:xfrm>
              <a:off x="7451882" y="2465312"/>
              <a:ext cx="1407758" cy="276999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algn="just">
                <a:tabLst>
                  <a:tab pos="457200" algn="l"/>
                </a:tabLst>
                <a:defRPr/>
              </a:pPr>
              <a:r>
                <a:rPr lang="en-US" sz="1200" b="1">
                  <a:solidFill>
                    <a:srgbClr val="FF6801"/>
                  </a:solidFill>
                  <a:cs typeface="Arial"/>
                </a:rPr>
                <a:t>Хабаровский</a:t>
              </a:r>
              <a:r>
                <a:rPr lang="en-US" sz="1200" b="1">
                  <a:solidFill>
                    <a:srgbClr val="FF6801"/>
                  </a:solidFill>
                  <a:cs typeface="Arial"/>
                </a:rPr>
                <a:t> </a:t>
              </a:r>
              <a:r>
                <a:rPr lang="ru-RU" sz="1200" b="1">
                  <a:solidFill>
                    <a:srgbClr val="FF6801"/>
                  </a:solidFill>
                  <a:cs typeface="Arial"/>
                </a:rPr>
                <a:t>кра</a:t>
              </a:r>
              <a:r>
                <a:rPr lang="en-US" sz="1200" b="1">
                  <a:solidFill>
                    <a:srgbClr val="FF6801"/>
                  </a:solidFill>
                  <a:cs typeface="Arial"/>
                </a:rPr>
                <a:t>й</a:t>
              </a:r>
              <a:endParaRPr/>
            </a:p>
          </p:txBody>
        </p:sp>
        <p:pic>
          <p:nvPicPr>
            <p:cNvPr id="54" name="AF53BE24-5C41-410E-89B2-B5B0BAB5F727" descr="IMG_2505.PNG"/>
            <p:cNvPicPr/>
            <p:nvPr/>
          </p:nvPicPr>
          <p:blipFill>
            <a:blip r:embed="rId6"/>
            <a:stretch/>
          </p:blipFill>
          <p:spPr bwMode="auto">
            <a:xfrm>
              <a:off x="7162224" y="2399839"/>
              <a:ext cx="327269" cy="32726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9" name="Группа 58"/>
          <p:cNvGrpSpPr/>
          <p:nvPr/>
        </p:nvGrpSpPr>
        <p:grpSpPr bwMode="auto">
          <a:xfrm>
            <a:off x="9600101" y="2469300"/>
            <a:ext cx="1687800" cy="342472"/>
            <a:chOff x="7162224" y="2399839"/>
            <a:chExt cx="1687800" cy="342472"/>
          </a:xfrm>
        </p:grpSpPr>
        <p:sp>
          <p:nvSpPr>
            <p:cNvPr id="60" name="Прямоугольник 59"/>
            <p:cNvSpPr/>
            <p:nvPr/>
          </p:nvSpPr>
          <p:spPr bwMode="auto">
            <a:xfrm>
              <a:off x="7461502" y="2465312"/>
              <a:ext cx="1388522" cy="276999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algn="just">
                <a:tabLst>
                  <a:tab pos="457200" algn="l"/>
                </a:tabLst>
                <a:defRPr/>
              </a:pPr>
              <a:r>
                <a:rPr lang="ru-RU" sz="1200" b="1">
                  <a:solidFill>
                    <a:srgbClr val="FF6801"/>
                  </a:solidFill>
                  <a:cs typeface="Arial"/>
                </a:rPr>
                <a:t>Приморский</a:t>
              </a:r>
              <a:r>
                <a:rPr lang="en-US" sz="1200" b="1">
                  <a:solidFill>
                    <a:srgbClr val="FF6801"/>
                  </a:solidFill>
                  <a:cs typeface="Arial"/>
                </a:rPr>
                <a:t> </a:t>
              </a:r>
              <a:r>
                <a:rPr lang="ru-RU" sz="1200" b="1">
                  <a:solidFill>
                    <a:srgbClr val="FF6801"/>
                  </a:solidFill>
                  <a:cs typeface="Arial"/>
                </a:rPr>
                <a:t>кра</a:t>
              </a:r>
              <a:r>
                <a:rPr lang="en-US" sz="1200" b="1">
                  <a:solidFill>
                    <a:srgbClr val="FF6801"/>
                  </a:solidFill>
                  <a:cs typeface="Arial"/>
                </a:rPr>
                <a:t>й</a:t>
              </a:r>
              <a:endParaRPr/>
            </a:p>
          </p:txBody>
        </p:sp>
        <p:pic>
          <p:nvPicPr>
            <p:cNvPr id="61" name="AF53BE24-5C41-410E-89B2-B5B0BAB5F727" descr="IMG_2505.PNG"/>
            <p:cNvPicPr/>
            <p:nvPr/>
          </p:nvPicPr>
          <p:blipFill>
            <a:blip r:embed="rId6"/>
            <a:stretch/>
          </p:blipFill>
          <p:spPr bwMode="auto">
            <a:xfrm>
              <a:off x="7162224" y="2399839"/>
              <a:ext cx="327269" cy="32726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2" name="Группа 61"/>
          <p:cNvGrpSpPr/>
          <p:nvPr/>
        </p:nvGrpSpPr>
        <p:grpSpPr bwMode="auto">
          <a:xfrm>
            <a:off x="9611859" y="3949238"/>
            <a:ext cx="1687803" cy="342472"/>
            <a:chOff x="7162224" y="2399839"/>
            <a:chExt cx="1687803" cy="342472"/>
          </a:xfrm>
        </p:grpSpPr>
        <p:sp>
          <p:nvSpPr>
            <p:cNvPr id="63" name="Прямоугольник 62"/>
            <p:cNvSpPr/>
            <p:nvPr/>
          </p:nvSpPr>
          <p:spPr bwMode="auto">
            <a:xfrm>
              <a:off x="7461505" y="2465312"/>
              <a:ext cx="1388522" cy="276999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algn="just">
                <a:tabLst>
                  <a:tab pos="457200" algn="l"/>
                </a:tabLst>
                <a:defRPr/>
              </a:pPr>
              <a:r>
                <a:rPr lang="ru-RU" sz="1200" b="1">
                  <a:solidFill>
                    <a:srgbClr val="FF6801"/>
                  </a:solidFill>
                  <a:cs typeface="Arial"/>
                </a:rPr>
                <a:t>Амурская область</a:t>
              </a:r>
              <a:endParaRPr lang="en-US" sz="1200" b="1">
                <a:solidFill>
                  <a:srgbClr val="FF6801"/>
                </a:solidFill>
                <a:cs typeface="Arial"/>
              </a:endParaRPr>
            </a:p>
          </p:txBody>
        </p:sp>
        <p:pic>
          <p:nvPicPr>
            <p:cNvPr id="64" name="AF53BE24-5C41-410E-89B2-B5B0BAB5F727" descr="IMG_2505.PNG"/>
            <p:cNvPicPr/>
            <p:nvPr/>
          </p:nvPicPr>
          <p:blipFill>
            <a:blip r:embed="rId6"/>
            <a:stretch/>
          </p:blipFill>
          <p:spPr bwMode="auto">
            <a:xfrm>
              <a:off x="7162224" y="2399839"/>
              <a:ext cx="327269" cy="32726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65" name="Рисунок 64"/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/>
        </p:blipFill>
        <p:spPr bwMode="auto">
          <a:xfrm rot="5400000">
            <a:off x="10607106" y="2017719"/>
            <a:ext cx="221157" cy="229830"/>
          </a:xfrm>
          <a:prstGeom prst="rect">
            <a:avLst/>
          </a:prstGeom>
        </p:spPr>
      </p:pic>
      <p:grpSp>
        <p:nvGrpSpPr>
          <p:cNvPr id="66" name="Группа 65"/>
          <p:cNvGrpSpPr/>
          <p:nvPr/>
        </p:nvGrpSpPr>
        <p:grpSpPr bwMode="auto">
          <a:xfrm>
            <a:off x="9611859" y="5028297"/>
            <a:ext cx="2223113" cy="372660"/>
            <a:chOff x="7162224" y="2399839"/>
            <a:chExt cx="2223113" cy="372660"/>
          </a:xfrm>
        </p:grpSpPr>
        <p:sp>
          <p:nvSpPr>
            <p:cNvPr id="67" name="Прямоугольник 66"/>
            <p:cNvSpPr/>
            <p:nvPr/>
          </p:nvSpPr>
          <p:spPr bwMode="auto">
            <a:xfrm>
              <a:off x="7499884" y="2495500"/>
              <a:ext cx="1885453" cy="276999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algn="just">
                <a:tabLst>
                  <a:tab pos="457200" algn="l"/>
                </a:tabLst>
                <a:defRPr/>
              </a:pPr>
              <a:r>
                <a:rPr lang="ru-RU" sz="1200" b="1">
                  <a:solidFill>
                    <a:srgbClr val="FF6801"/>
                  </a:solidFill>
                  <a:cs typeface="Arial"/>
                </a:rPr>
                <a:t>Республика Саха (Якутия)</a:t>
              </a:r>
              <a:endParaRPr lang="en-US" sz="1200" b="1">
                <a:solidFill>
                  <a:srgbClr val="FF6801"/>
                </a:solidFill>
                <a:cs typeface="Arial"/>
              </a:endParaRPr>
            </a:p>
          </p:txBody>
        </p:sp>
        <p:pic>
          <p:nvPicPr>
            <p:cNvPr id="68" name="AF53BE24-5C41-410E-89B2-B5B0BAB5F727" descr="IMG_2505.PNG"/>
            <p:cNvPicPr/>
            <p:nvPr/>
          </p:nvPicPr>
          <p:blipFill>
            <a:blip r:embed="rId6"/>
            <a:stretch/>
          </p:blipFill>
          <p:spPr bwMode="auto">
            <a:xfrm>
              <a:off x="7162224" y="2399839"/>
              <a:ext cx="327269" cy="32726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9" name="Группа 68"/>
          <p:cNvGrpSpPr/>
          <p:nvPr/>
        </p:nvGrpSpPr>
        <p:grpSpPr bwMode="auto">
          <a:xfrm>
            <a:off x="7195130" y="5027631"/>
            <a:ext cx="784445" cy="373326"/>
            <a:chOff x="7162224" y="2420308"/>
            <a:chExt cx="784445" cy="373326"/>
          </a:xfrm>
        </p:grpSpPr>
        <p:sp>
          <p:nvSpPr>
            <p:cNvPr id="70" name="Прямоугольник 69"/>
            <p:cNvSpPr/>
            <p:nvPr/>
          </p:nvSpPr>
          <p:spPr bwMode="auto">
            <a:xfrm>
              <a:off x="7489493" y="2516635"/>
              <a:ext cx="457176" cy="276999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algn="just">
                <a:tabLst>
                  <a:tab pos="457200" algn="l"/>
                </a:tabLst>
                <a:defRPr/>
              </a:pPr>
              <a:r>
                <a:rPr lang="ru-RU" sz="1200" b="1">
                  <a:solidFill>
                    <a:srgbClr val="FF6801"/>
                  </a:solidFill>
                  <a:cs typeface="Arial"/>
                </a:rPr>
                <a:t>ЕАО</a:t>
              </a:r>
              <a:endParaRPr lang="en-US" sz="1200" b="1">
                <a:solidFill>
                  <a:srgbClr val="FF6801"/>
                </a:solidFill>
                <a:cs typeface="Arial"/>
              </a:endParaRPr>
            </a:p>
          </p:txBody>
        </p:sp>
        <p:pic>
          <p:nvPicPr>
            <p:cNvPr id="71" name="AF53BE24-5C41-410E-89B2-B5B0BAB5F727" descr="IMG_2505.PNG"/>
            <p:cNvPicPr/>
            <p:nvPr/>
          </p:nvPicPr>
          <p:blipFill>
            <a:blip r:embed="rId6"/>
            <a:stretch/>
          </p:blipFill>
          <p:spPr bwMode="auto">
            <a:xfrm>
              <a:off x="7162224" y="2420308"/>
              <a:ext cx="327269" cy="32726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5" name="Группа 24"/>
          <p:cNvGrpSpPr/>
          <p:nvPr/>
        </p:nvGrpSpPr>
        <p:grpSpPr bwMode="auto">
          <a:xfrm>
            <a:off x="3842763" y="4503773"/>
            <a:ext cx="2372765" cy="892552"/>
            <a:chOff x="3546947" y="4720175"/>
            <a:chExt cx="2372765" cy="892552"/>
          </a:xfrm>
        </p:grpSpPr>
        <p:sp>
          <p:nvSpPr>
            <p:cNvPr id="24" name="Прямоугольник 23"/>
            <p:cNvSpPr/>
            <p:nvPr/>
          </p:nvSpPr>
          <p:spPr bwMode="auto">
            <a:xfrm>
              <a:off x="3546947" y="4720175"/>
              <a:ext cx="2372765" cy="89255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lvl="0" algn="just">
                <a:defRPr/>
              </a:pPr>
              <a:r>
                <a:rPr lang="en-US" sz="3200" b="1">
                  <a:solidFill>
                    <a:srgbClr val="00589A"/>
                  </a:solidFill>
                  <a:cs typeface="Times New Roman"/>
                </a:rPr>
                <a:t>2</a:t>
              </a:r>
              <a:r>
                <a:rPr lang="ru-RU" sz="3200" b="1">
                  <a:solidFill>
                    <a:srgbClr val="00589A"/>
                  </a:solidFill>
                  <a:cs typeface="Times New Roman"/>
                </a:rPr>
                <a:t>2</a:t>
              </a:r>
              <a:r>
                <a:rPr lang="ru-RU" sz="2800" b="1">
                  <a:solidFill>
                    <a:srgbClr val="00589A"/>
                  </a:solidFill>
                  <a:cs typeface="Times New Roman"/>
                </a:rPr>
                <a:t> </a:t>
              </a:r>
              <a:endParaRPr/>
            </a:p>
            <a:p>
              <a:pPr lvl="0" algn="just">
                <a:defRPr/>
              </a:pPr>
              <a:endParaRPr lang="ru-RU" sz="800" b="1">
                <a:solidFill>
                  <a:srgbClr val="00589A"/>
                </a:solidFill>
                <a:cs typeface="Times New Roman"/>
              </a:endParaRPr>
            </a:p>
            <a:p>
              <a:pPr lvl="0" algn="just">
                <a:defRPr/>
              </a:pPr>
              <a:r>
                <a:rPr lang="ru-RU" sz="1200" b="1">
                  <a:solidFill>
                    <a:srgbClr val="FF6801"/>
                  </a:solidFill>
                  <a:cs typeface="Times New Roman"/>
                </a:rPr>
                <a:t>СТРУКТУРНЫХ ПОДРАЗДЕЛЕНИЯ</a:t>
              </a:r>
              <a:endParaRPr lang="ru-RU" sz="1200" b="1">
                <a:solidFill>
                  <a:srgbClr val="FF6801"/>
                </a:solidFill>
                <a:cs typeface="Times New Roman"/>
              </a:endParaRPr>
            </a:p>
          </p:txBody>
        </p:sp>
        <p:pic>
          <p:nvPicPr>
            <p:cNvPr id="72" name="F77E4B70-9515-4DA8-A799-20C62E0D669D" descr="IMG_9696.PNG"/>
            <p:cNvPicPr/>
            <p:nvPr/>
          </p:nvPicPr>
          <p:blipFill>
            <a:blip r:embed="rId5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/>
          </p:blipFill>
          <p:spPr bwMode="auto">
            <a:xfrm>
              <a:off x="4216208" y="4831274"/>
              <a:ext cx="282178" cy="336292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24" name="Группа 123"/>
          <p:cNvGrpSpPr/>
          <p:nvPr/>
        </p:nvGrpSpPr>
        <p:grpSpPr bwMode="auto">
          <a:xfrm>
            <a:off x="7162224" y="6013416"/>
            <a:ext cx="4748529" cy="553998"/>
            <a:chOff x="7162224" y="5941053"/>
            <a:chExt cx="4507888" cy="553998"/>
          </a:xfrm>
        </p:grpSpPr>
        <p:sp>
          <p:nvSpPr>
            <p:cNvPr id="122" name="Прямоугольник 121"/>
            <p:cNvSpPr/>
            <p:nvPr/>
          </p:nvSpPr>
          <p:spPr bwMode="auto">
            <a:xfrm>
              <a:off x="7162224" y="5941053"/>
              <a:ext cx="4507888" cy="553998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just">
                <a:defRPr/>
              </a:pPr>
              <a:r>
                <a:rPr lang="ru-RU" sz="1000" b="1">
                  <a:solidFill>
                    <a:schemeClr val="bg2">
                      <a:lumMod val="25000"/>
                    </a:schemeClr>
                  </a:solidFill>
                </a:rPr>
                <a:t>Ежегодно в интересах ДГК Правительством РФ утверждается </a:t>
              </a:r>
              <a:r>
                <a:rPr lang="ru-RU" sz="1000" b="1" i="1">
                  <a:solidFill>
                    <a:srgbClr val="FF6801"/>
                  </a:solidFill>
                </a:rPr>
                <a:t>квота приема на целевое </a:t>
              </a:r>
              <a:r>
                <a:rPr lang="ru-RU" sz="1000" b="1" i="1">
                  <a:solidFill>
                    <a:srgbClr val="FF6801"/>
                  </a:solidFill>
                </a:rPr>
                <a:t>обучение</a:t>
              </a:r>
              <a:r>
                <a:rPr lang="ru-RU" sz="1000" b="1">
                  <a:solidFill>
                    <a:schemeClr val="bg2">
                      <a:lumMod val="25000"/>
                    </a:schemeClr>
                  </a:solidFill>
                </a:rPr>
                <a:t> </a:t>
              </a:r>
              <a:r>
                <a:rPr lang="ru-RU" sz="1000" b="1">
                  <a:solidFill>
                    <a:schemeClr val="bg2">
                      <a:lumMod val="25000"/>
                    </a:schemeClr>
                  </a:solidFill>
                </a:rPr>
                <a:t>по образовательным программам высшего образования в партнерских вузах </a:t>
              </a:r>
              <a:endParaRPr/>
            </a:p>
          </p:txBody>
        </p:sp>
        <p:pic>
          <p:nvPicPr>
            <p:cNvPr id="123" name="Рисунок 122"/>
            <p:cNvPicPr>
              <a:picLocks noChangeAspect="1"/>
            </p:cNvPicPr>
            <p:nvPr/>
          </p:nvPicPr>
          <p:blipFill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/>
          </p:blipFill>
          <p:spPr bwMode="auto">
            <a:xfrm>
              <a:off x="8287935" y="6283602"/>
              <a:ext cx="170010" cy="180000"/>
            </a:xfrm>
            <a:prstGeom prst="rect">
              <a:avLst/>
            </a:prstGeom>
          </p:spPr>
        </p:pic>
      </p:grpSp>
      <p:grpSp>
        <p:nvGrpSpPr>
          <p:cNvPr id="48" name="Группа 47"/>
          <p:cNvGrpSpPr/>
          <p:nvPr/>
        </p:nvGrpSpPr>
        <p:grpSpPr bwMode="auto">
          <a:xfrm>
            <a:off x="445925" y="5781227"/>
            <a:ext cx="1564786" cy="1044479"/>
            <a:chOff x="449896" y="1092305"/>
            <a:chExt cx="1635062" cy="1141016"/>
          </a:xfrm>
        </p:grpSpPr>
        <p:grpSp>
          <p:nvGrpSpPr>
            <p:cNvPr id="49" name="Группа 48"/>
            <p:cNvGrpSpPr/>
            <p:nvPr/>
          </p:nvGrpSpPr>
          <p:grpSpPr bwMode="auto">
            <a:xfrm>
              <a:off x="449896" y="1092305"/>
              <a:ext cx="1635062" cy="1141016"/>
              <a:chOff x="905413" y="789725"/>
              <a:chExt cx="2063828" cy="1669284"/>
            </a:xfrm>
          </p:grpSpPr>
          <p:sp>
            <p:nvSpPr>
              <p:cNvPr id="52" name="Скругленный прямоугольник 51"/>
              <p:cNvSpPr/>
              <p:nvPr/>
            </p:nvSpPr>
            <p:spPr bwMode="auto">
              <a:xfrm>
                <a:off x="987123" y="789725"/>
                <a:ext cx="1982118" cy="1669284"/>
              </a:xfrm>
              <a:prstGeom prst="roundRect">
                <a:avLst>
                  <a:gd name="adj" fmla="val 16667"/>
                </a:avLst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91440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lang="ru-RU" sz="1650" b="1" i="0" u="none" strike="noStrike" cap="none" spc="0">
                  <a:ln>
                    <a:noFill/>
                  </a:ln>
                  <a:solidFill>
                    <a:srgbClr val="1F497D"/>
                  </a:solidFill>
                  <a:latin typeface="Calibri"/>
                  <a:cs typeface="Arial"/>
                </a:endParaRPr>
              </a:p>
            </p:txBody>
          </p:sp>
          <p:sp>
            <p:nvSpPr>
              <p:cNvPr id="55" name="TextBox 54"/>
              <p:cNvSpPr txBox="1"/>
              <p:nvPr/>
            </p:nvSpPr>
            <p:spPr bwMode="auto">
              <a:xfrm>
                <a:off x="1398289" y="851476"/>
                <a:ext cx="1371136" cy="7378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ru-RU" sz="800" i="0" u="none" strike="noStrike" cap="none" spc="0">
                    <a:ln w="1905"/>
                    <a:solidFill>
                      <a:srgbClr val="000000">
                        <a:lumMod val="75000"/>
                        <a:lumOff val="25000"/>
                      </a:srgbClr>
                    </a:solidFill>
                    <a:cs typeface="Arial"/>
                  </a:rPr>
                  <a:t>Установленная электрическая</a:t>
                </a:r>
                <a:endParaRPr/>
              </a:p>
              <a:p>
                <a:pPr marL="0" marR="0" lvl="0" indent="0" algn="ctr" defTabSz="91440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ru-RU" sz="800" i="0" u="none" strike="noStrike" cap="none" spc="0">
                    <a:ln w="1905"/>
                    <a:solidFill>
                      <a:srgbClr val="000000">
                        <a:lumMod val="75000"/>
                        <a:lumOff val="25000"/>
                      </a:srgbClr>
                    </a:solidFill>
                    <a:cs typeface="Arial"/>
                  </a:rPr>
                  <a:t>мощность</a:t>
                </a:r>
                <a:endParaRPr/>
              </a:p>
            </p:txBody>
          </p:sp>
          <p:sp>
            <p:nvSpPr>
              <p:cNvPr id="56" name="TextBox 55"/>
              <p:cNvSpPr txBox="1"/>
              <p:nvPr/>
            </p:nvSpPr>
            <p:spPr bwMode="auto">
              <a:xfrm>
                <a:off x="905413" y="1579995"/>
                <a:ext cx="1815675" cy="3935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ru-RU" sz="1000" b="1" i="0" u="none" strike="noStrike" cap="none" spc="0">
                    <a:ln w="1905"/>
                    <a:solidFill>
                      <a:srgbClr val="00589A"/>
                    </a:solidFill>
                    <a:cs typeface="Arial"/>
                  </a:rPr>
                  <a:t>4 641,134 МВт</a:t>
                </a:r>
                <a:endParaRPr/>
              </a:p>
            </p:txBody>
          </p:sp>
        </p:grpSp>
        <p:pic>
          <p:nvPicPr>
            <p:cNvPr id="50" name="Рисунок 49"/>
            <p:cNvPicPr/>
            <p:nvPr/>
          </p:nvPicPr>
          <p:blipFill>
            <a:blip r:embed="rId7">
              <a:duotone>
                <a:srgbClr val="F79646">
                  <a:shade val="45000"/>
                  <a:satMod val="135000"/>
                </a:srgbClr>
                <a:prstClr val="white"/>
              </a:duotone>
            </a:blip>
            <a:srcRect l="36959" t="24035" r="37728" b="29301"/>
            <a:stretch/>
          </p:blipFill>
          <p:spPr bwMode="auto">
            <a:xfrm>
              <a:off x="637423" y="1200797"/>
              <a:ext cx="300933" cy="314619"/>
            </a:xfrm>
            <a:prstGeom prst="rect">
              <a:avLst/>
            </a:prstGeom>
            <a:ln>
              <a:noFill/>
            </a:ln>
            <a:effectLst/>
          </p:spPr>
        </p:pic>
      </p:grpSp>
      <p:grpSp>
        <p:nvGrpSpPr>
          <p:cNvPr id="57" name="Группа 56"/>
          <p:cNvGrpSpPr/>
          <p:nvPr/>
        </p:nvGrpSpPr>
        <p:grpSpPr bwMode="auto">
          <a:xfrm>
            <a:off x="4794202" y="5837788"/>
            <a:ext cx="1570327" cy="1077113"/>
            <a:chOff x="569613" y="3906140"/>
            <a:chExt cx="1570327" cy="1141016"/>
          </a:xfrm>
        </p:grpSpPr>
        <p:pic>
          <p:nvPicPr>
            <p:cNvPr id="58" name="0A6C5F60-954F-414C-B09A-54E85A0A4557" descr="IMG_9707.PNG"/>
            <p:cNvPicPr/>
            <p:nvPr/>
          </p:nvPicPr>
          <p:blipFill>
            <a:blip r:embed="rId8">
              <a:duotone>
                <a:srgbClr val="F79646">
                  <a:shade val="45000"/>
                  <a:satMod val="135000"/>
                </a:srgbClr>
                <a:prstClr val="white"/>
              </a:duotone>
            </a:blip>
            <a:stretch/>
          </p:blipFill>
          <p:spPr bwMode="auto">
            <a:xfrm>
              <a:off x="692731" y="3907755"/>
              <a:ext cx="360000" cy="381357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73" name="Группа 72"/>
            <p:cNvGrpSpPr/>
            <p:nvPr/>
          </p:nvGrpSpPr>
          <p:grpSpPr bwMode="auto">
            <a:xfrm>
              <a:off x="569613" y="3906140"/>
              <a:ext cx="1570327" cy="1141016"/>
              <a:chOff x="987123" y="789725"/>
              <a:chExt cx="1982118" cy="1669284"/>
            </a:xfrm>
          </p:grpSpPr>
          <p:sp>
            <p:nvSpPr>
              <p:cNvPr id="74" name="Скругленный прямоугольник 73"/>
              <p:cNvSpPr/>
              <p:nvPr/>
            </p:nvSpPr>
            <p:spPr bwMode="auto">
              <a:xfrm>
                <a:off x="987123" y="789725"/>
                <a:ext cx="1982118" cy="1669284"/>
              </a:xfrm>
              <a:prstGeom prst="roundRect">
                <a:avLst>
                  <a:gd name="adj" fmla="val 16667"/>
                </a:avLst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91440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lang="ru-RU" sz="1650" b="1" i="0" u="none" strike="noStrike" cap="none" spc="0">
                  <a:ln>
                    <a:noFill/>
                  </a:ln>
                  <a:solidFill>
                    <a:srgbClr val="1F497D"/>
                  </a:solidFill>
                  <a:latin typeface="Calibri"/>
                  <a:cs typeface="Arial"/>
                </a:endParaRPr>
              </a:p>
            </p:txBody>
          </p:sp>
          <p:sp>
            <p:nvSpPr>
              <p:cNvPr id="75" name="TextBox 74"/>
              <p:cNvSpPr txBox="1"/>
              <p:nvPr/>
            </p:nvSpPr>
            <p:spPr bwMode="auto">
              <a:xfrm>
                <a:off x="1424341" y="850242"/>
                <a:ext cx="1285012" cy="52468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ru-RU" sz="800" i="0" u="none" strike="noStrike" cap="none" spc="0">
                    <a:ln w="1905"/>
                    <a:solidFill>
                      <a:srgbClr val="000000">
                        <a:lumMod val="75000"/>
                        <a:lumOff val="25000"/>
                      </a:srgbClr>
                    </a:solidFill>
                    <a:cs typeface="Arial"/>
                  </a:rPr>
                  <a:t>Территория</a:t>
                </a:r>
                <a:endParaRPr/>
              </a:p>
              <a:p>
                <a:pPr marL="0" marR="0" lvl="0" indent="0" algn="ctr" defTabSz="91440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ru-RU" sz="800" i="0" u="none" strike="noStrike" cap="none" spc="0">
                    <a:ln w="1905"/>
                    <a:solidFill>
                      <a:srgbClr val="000000">
                        <a:lumMod val="75000"/>
                        <a:lumOff val="25000"/>
                      </a:srgbClr>
                    </a:solidFill>
                    <a:cs typeface="Arial"/>
                  </a:rPr>
                  <a:t>обслуживания</a:t>
                </a:r>
                <a:endParaRPr/>
              </a:p>
            </p:txBody>
          </p:sp>
          <p:sp>
            <p:nvSpPr>
              <p:cNvPr id="76" name="TextBox 75"/>
              <p:cNvSpPr txBox="1"/>
              <p:nvPr/>
            </p:nvSpPr>
            <p:spPr bwMode="auto">
              <a:xfrm>
                <a:off x="1062100" y="1503758"/>
                <a:ext cx="1815677" cy="38158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ru-RU" sz="1000" b="1" i="0" u="none" strike="noStrike" cap="none" spc="0">
                    <a:ln w="1905"/>
                    <a:solidFill>
                      <a:srgbClr val="00589A"/>
                    </a:solidFill>
                    <a:cs typeface="Arial"/>
                  </a:rPr>
                  <a:t>1 601,5 тыс. км2</a:t>
                </a:r>
                <a:endParaRPr/>
              </a:p>
            </p:txBody>
          </p:sp>
        </p:grpSp>
      </p:grpSp>
      <p:grpSp>
        <p:nvGrpSpPr>
          <p:cNvPr id="77" name="Группа 76"/>
          <p:cNvGrpSpPr/>
          <p:nvPr/>
        </p:nvGrpSpPr>
        <p:grpSpPr bwMode="auto">
          <a:xfrm>
            <a:off x="1772753" y="5733529"/>
            <a:ext cx="1576505" cy="1117628"/>
            <a:chOff x="578516" y="2428723"/>
            <a:chExt cx="1570327" cy="1141016"/>
          </a:xfrm>
        </p:grpSpPr>
        <p:grpSp>
          <p:nvGrpSpPr>
            <p:cNvPr id="78" name="Группа 77"/>
            <p:cNvGrpSpPr/>
            <p:nvPr/>
          </p:nvGrpSpPr>
          <p:grpSpPr bwMode="auto">
            <a:xfrm>
              <a:off x="578516" y="2428723"/>
              <a:ext cx="1570327" cy="1141016"/>
              <a:chOff x="987123" y="789725"/>
              <a:chExt cx="1982118" cy="1669284"/>
            </a:xfrm>
          </p:grpSpPr>
          <p:sp>
            <p:nvSpPr>
              <p:cNvPr id="80" name="Скругленный прямоугольник 79"/>
              <p:cNvSpPr/>
              <p:nvPr/>
            </p:nvSpPr>
            <p:spPr bwMode="auto">
              <a:xfrm>
                <a:off x="987123" y="789725"/>
                <a:ext cx="1982118" cy="1669284"/>
              </a:xfrm>
              <a:prstGeom prst="roundRect">
                <a:avLst>
                  <a:gd name="adj" fmla="val 16667"/>
                </a:avLst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91440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lang="ru-RU" sz="1650" b="1" i="0" u="none" strike="noStrike" cap="none" spc="0">
                  <a:ln>
                    <a:noFill/>
                  </a:ln>
                  <a:solidFill>
                    <a:srgbClr val="1F497D"/>
                  </a:solidFill>
                  <a:latin typeface="Calibri"/>
                  <a:cs typeface="Arial"/>
                </a:endParaRPr>
              </a:p>
            </p:txBody>
          </p:sp>
          <p:sp>
            <p:nvSpPr>
              <p:cNvPr id="81" name="TextBox 80"/>
              <p:cNvSpPr txBox="1"/>
              <p:nvPr/>
            </p:nvSpPr>
            <p:spPr bwMode="auto">
              <a:xfrm>
                <a:off x="1566132" y="908836"/>
                <a:ext cx="1259893" cy="6895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ru-RU" sz="800" i="0" u="none" strike="noStrike" cap="none" spc="0">
                    <a:ln w="1905"/>
                    <a:solidFill>
                      <a:srgbClr val="000000">
                        <a:lumMod val="75000"/>
                        <a:lumOff val="25000"/>
                      </a:srgbClr>
                    </a:solidFill>
                    <a:cs typeface="Arial"/>
                  </a:rPr>
                  <a:t>Установленная </a:t>
                </a:r>
                <a:r>
                  <a:rPr lang="en-US" sz="800" i="0" u="none" strike="noStrike" cap="none" spc="0">
                    <a:ln w="1905"/>
                    <a:solidFill>
                      <a:srgbClr val="000000">
                        <a:lumMod val="75000"/>
                        <a:lumOff val="25000"/>
                      </a:srgbClr>
                    </a:solidFill>
                    <a:cs typeface="Arial"/>
                  </a:rPr>
                  <a:t>тепловая</a:t>
                </a:r>
                <a:endParaRPr lang="ru-RU" sz="800" i="0" u="none" strike="noStrike" cap="none" spc="0">
                  <a:ln w="1905"/>
                  <a:solidFill>
                    <a:srgbClr val="000000">
                      <a:lumMod val="75000"/>
                      <a:lumOff val="25000"/>
                    </a:srgbClr>
                  </a:solidFill>
                  <a:cs typeface="Arial"/>
                </a:endParaRPr>
              </a:p>
              <a:p>
                <a:pPr marL="0" marR="0" lvl="0" indent="0" algn="ctr" defTabSz="91440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ru-RU" sz="800" i="0" u="none" strike="noStrike" cap="none" spc="0">
                    <a:ln w="1905"/>
                    <a:solidFill>
                      <a:srgbClr val="000000">
                        <a:lumMod val="75000"/>
                        <a:lumOff val="25000"/>
                      </a:srgbClr>
                    </a:solidFill>
                    <a:cs typeface="Arial"/>
                  </a:rPr>
                  <a:t>мощность</a:t>
                </a:r>
                <a:endParaRPr/>
              </a:p>
            </p:txBody>
          </p:sp>
          <p:sp>
            <p:nvSpPr>
              <p:cNvPr id="82" name="TextBox 81"/>
              <p:cNvSpPr txBox="1"/>
              <p:nvPr/>
            </p:nvSpPr>
            <p:spPr bwMode="auto">
              <a:xfrm>
                <a:off x="995978" y="1603378"/>
                <a:ext cx="1815676" cy="36775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ru-RU" sz="1000" b="1" i="0" u="none" strike="noStrike" cap="none" spc="0">
                    <a:ln w="1905"/>
                    <a:solidFill>
                      <a:srgbClr val="00589A"/>
                    </a:solidFill>
                    <a:cs typeface="Arial"/>
                  </a:rPr>
                  <a:t>12 998,69 Гкал/ч</a:t>
                </a:r>
                <a:endParaRPr/>
              </a:p>
            </p:txBody>
          </p:sp>
        </p:grpSp>
        <p:pic>
          <p:nvPicPr>
            <p:cNvPr id="79" name="A54E1F78-D967-45E1-85CF-A38E6DD23338" descr="IMG_9697.PNG"/>
            <p:cNvPicPr/>
            <p:nvPr/>
          </p:nvPicPr>
          <p:blipFill>
            <a:blip r:embed="rId9">
              <a:duotone>
                <a:srgbClr val="F79646">
                  <a:shade val="45000"/>
                  <a:satMod val="135000"/>
                </a:srgbClr>
                <a:prstClr val="white"/>
              </a:duotone>
            </a:blip>
            <a:stretch/>
          </p:blipFill>
          <p:spPr bwMode="auto">
            <a:xfrm>
              <a:off x="878538" y="2567455"/>
              <a:ext cx="286871" cy="2940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83" name="Группа 82"/>
          <p:cNvGrpSpPr/>
          <p:nvPr/>
        </p:nvGrpSpPr>
        <p:grpSpPr bwMode="auto">
          <a:xfrm>
            <a:off x="3253651" y="5753786"/>
            <a:ext cx="1663301" cy="1077113"/>
            <a:chOff x="507483" y="5259682"/>
            <a:chExt cx="1662920" cy="1141016"/>
          </a:xfrm>
        </p:grpSpPr>
        <p:grpSp>
          <p:nvGrpSpPr>
            <p:cNvPr id="84" name="Группа 83"/>
            <p:cNvGrpSpPr/>
            <p:nvPr/>
          </p:nvGrpSpPr>
          <p:grpSpPr bwMode="auto">
            <a:xfrm>
              <a:off x="507483" y="5259682"/>
              <a:ext cx="1662920" cy="1141016"/>
              <a:chOff x="870249" y="789725"/>
              <a:chExt cx="2098992" cy="1669284"/>
            </a:xfrm>
          </p:grpSpPr>
          <p:sp>
            <p:nvSpPr>
              <p:cNvPr id="86" name="Скругленный прямоугольник 85"/>
              <p:cNvSpPr/>
              <p:nvPr/>
            </p:nvSpPr>
            <p:spPr bwMode="auto">
              <a:xfrm>
                <a:off x="987123" y="789725"/>
                <a:ext cx="1982118" cy="1669284"/>
              </a:xfrm>
              <a:prstGeom prst="roundRect">
                <a:avLst>
                  <a:gd name="adj" fmla="val 16667"/>
                </a:avLst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91440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lang="ru-RU" sz="1650" b="1" i="0" u="none" strike="noStrike" cap="none" spc="0">
                  <a:ln>
                    <a:noFill/>
                  </a:ln>
                  <a:solidFill>
                    <a:srgbClr val="1F497D"/>
                  </a:solidFill>
                  <a:latin typeface="Calibri"/>
                  <a:cs typeface="Arial"/>
                </a:endParaRPr>
              </a:p>
            </p:txBody>
          </p:sp>
          <p:sp>
            <p:nvSpPr>
              <p:cNvPr id="87" name="TextBox 86"/>
              <p:cNvSpPr txBox="1"/>
              <p:nvPr/>
            </p:nvSpPr>
            <p:spPr bwMode="auto">
              <a:xfrm>
                <a:off x="1441830" y="919909"/>
                <a:ext cx="1327308" cy="7154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ru-RU" sz="800" i="0" u="none" strike="noStrike" cap="none" spc="0">
                    <a:ln w="1905"/>
                    <a:solidFill>
                      <a:srgbClr val="000000">
                        <a:lumMod val="75000"/>
                        <a:lumOff val="25000"/>
                      </a:srgbClr>
                    </a:solidFill>
                    <a:cs typeface="Arial"/>
                  </a:rPr>
                  <a:t>Протяженность</a:t>
                </a:r>
                <a:endParaRPr/>
              </a:p>
              <a:p>
                <a:pPr marL="0" marR="0" lvl="0" indent="0" algn="ctr" defTabSz="91440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ru-RU" sz="800" i="0" u="none" strike="noStrike" cap="none" spc="0">
                    <a:ln w="1905"/>
                    <a:solidFill>
                      <a:srgbClr val="000000">
                        <a:lumMod val="75000"/>
                        <a:lumOff val="25000"/>
                      </a:srgbClr>
                    </a:solidFill>
                    <a:cs typeface="Arial"/>
                  </a:rPr>
                  <a:t>тепловых </a:t>
                </a:r>
                <a:endParaRPr/>
              </a:p>
              <a:p>
                <a:pPr marL="0" marR="0" lvl="0" indent="0" algn="ctr" defTabSz="91440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ru-RU" sz="800" i="0" u="none" strike="noStrike" cap="none" spc="0">
                    <a:ln w="1905"/>
                    <a:solidFill>
                      <a:srgbClr val="000000">
                        <a:lumMod val="75000"/>
                        <a:lumOff val="25000"/>
                      </a:srgbClr>
                    </a:solidFill>
                    <a:cs typeface="Arial"/>
                  </a:rPr>
                  <a:t>сетей</a:t>
                </a:r>
                <a:endParaRPr/>
              </a:p>
            </p:txBody>
          </p:sp>
          <p:sp>
            <p:nvSpPr>
              <p:cNvPr id="88" name="TextBox 87"/>
              <p:cNvSpPr txBox="1"/>
              <p:nvPr/>
            </p:nvSpPr>
            <p:spPr bwMode="auto">
              <a:xfrm>
                <a:off x="870249" y="1631461"/>
                <a:ext cx="1815677" cy="38158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ru-RU" sz="1000" b="1" i="0" u="none" strike="noStrike" cap="none" spc="0">
                    <a:ln w="1905"/>
                    <a:solidFill>
                      <a:srgbClr val="00589A"/>
                    </a:solidFill>
                    <a:cs typeface="Arial"/>
                  </a:rPr>
                  <a:t>~ 1 700 км</a:t>
                </a:r>
                <a:endParaRPr/>
              </a:p>
            </p:txBody>
          </p:sp>
        </p:grpSp>
        <p:pic>
          <p:nvPicPr>
            <p:cNvPr id="85" name="356FAE9F-C9D0-43B1-ADCD-9F4E5A6BF149" descr="IMG_9699.PNG"/>
            <p:cNvPicPr/>
            <p:nvPr/>
          </p:nvPicPr>
          <p:blipFill>
            <a:blip r:embed="rId10">
              <a:duotone>
                <a:srgbClr val="F79646">
                  <a:shade val="45000"/>
                  <a:satMod val="135000"/>
                </a:srgbClr>
                <a:prstClr val="white"/>
              </a:duotone>
            </a:blip>
            <a:stretch/>
          </p:blipFill>
          <p:spPr bwMode="auto">
            <a:xfrm>
              <a:off x="767408" y="5387414"/>
              <a:ext cx="287934" cy="305086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7162224" y="-69797"/>
            <a:ext cx="4977149" cy="923861"/>
          </a:xfrm>
        </p:spPr>
        <p:txBody>
          <a:bodyPr>
            <a:norm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ru-RU" sz="3200" b="1">
                <a:solidFill>
                  <a:srgbClr val="00589A"/>
                </a:solidFill>
                <a:latin typeface="+mn-lt"/>
                <a:ea typeface="Anonymous Pro"/>
                <a:cs typeface="+mn-cs"/>
              </a:rPr>
              <a:t>Целевой прием</a:t>
            </a:r>
            <a:r>
              <a:rPr lang="en-US" sz="3200" b="1">
                <a:solidFill>
                  <a:srgbClr val="00589A"/>
                </a:solidFill>
                <a:latin typeface="+mn-lt"/>
                <a:ea typeface="Anonymous Pro"/>
                <a:cs typeface="+mn-cs"/>
              </a:rPr>
              <a:t> </a:t>
            </a:r>
            <a:r>
              <a:rPr lang="ru-RU" sz="3200" b="1">
                <a:solidFill>
                  <a:srgbClr val="FF6801"/>
                </a:solidFill>
                <a:latin typeface="+mn-lt"/>
                <a:ea typeface="Anonymous Pro"/>
                <a:cs typeface="+mn-cs"/>
              </a:rPr>
              <a:t>2025/2026</a:t>
            </a:r>
            <a:r>
              <a:rPr lang="ru-RU" sz="3200" b="1">
                <a:solidFill>
                  <a:srgbClr val="EC7524"/>
                </a:solidFill>
                <a:latin typeface="+mn-lt"/>
                <a:ea typeface="Anonymous Pro"/>
                <a:cs typeface="+mn-cs"/>
              </a:rPr>
              <a:t> </a:t>
            </a:r>
            <a:endParaRPr lang="ru-RU" sz="3200">
              <a:latin typeface="+mn-lt"/>
              <a:ea typeface="Anonymous Pro"/>
            </a:endParaRPr>
          </a:p>
        </p:txBody>
      </p:sp>
      <p:pic>
        <p:nvPicPr>
          <p:cNvPr id="6" name="Picture 2" descr="C:\Users\елизавета\Documents\Dagency\РусГидро\ДГК\ДГК_LOGO.png"/>
          <p:cNvPicPr>
            <a:picLocks noChangeAspect="1" noChangeArrowheads="1"/>
          </p:cNvPicPr>
          <p:nvPr/>
        </p:nvPicPr>
        <p:blipFill>
          <a:blip r:embed="rId2"/>
          <a:srcRect l="0" t="0" r="11045" b="0"/>
          <a:stretch/>
        </p:blipFill>
        <p:spPr bwMode="auto">
          <a:xfrm>
            <a:off x="0" y="9144"/>
            <a:ext cx="1897182" cy="108845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8" name="0E1688E1-7C5F-4D08-92B0-227AFFFAF36B" descr="IMG_2510.PNG"/>
          <p:cNvPicPr/>
          <p:nvPr/>
        </p:nvPicPr>
        <p:blipFill>
          <a:blip r:embed="rId3"/>
          <a:stretch/>
        </p:blipFill>
        <p:spPr bwMode="auto">
          <a:xfrm>
            <a:off x="3991392" y="933006"/>
            <a:ext cx="396000" cy="3960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Прямоугольник 8"/>
          <p:cNvSpPr/>
          <p:nvPr/>
        </p:nvSpPr>
        <p:spPr bwMode="auto">
          <a:xfrm>
            <a:off x="474082" y="1213185"/>
            <a:ext cx="35173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400" i="1">
                <a:solidFill>
                  <a:srgbClr val="FF6801"/>
                </a:solidFill>
              </a:rPr>
              <a:t>Навигатор поступления</a:t>
            </a:r>
            <a:endParaRPr lang="ru-RU" sz="2400" i="1">
              <a:solidFill>
                <a:srgbClr val="FF680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474082" y="1882665"/>
            <a:ext cx="402020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400" b="1">
                <a:solidFill>
                  <a:srgbClr val="00589A"/>
                </a:solidFill>
              </a:rPr>
              <a:t>Целевое обучение – что это?</a:t>
            </a:r>
            <a:endParaRPr lang="ru-RU" sz="2400" b="1">
              <a:solidFill>
                <a:srgbClr val="00589A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474081" y="2465312"/>
            <a:ext cx="56933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400">
                <a:solidFill>
                  <a:schemeClr val="tx1">
                    <a:lumMod val="85000"/>
                    <a:lumOff val="15000"/>
                  </a:schemeClr>
                </a:solidFill>
              </a:rPr>
              <a:t>Это возможность учиться в вузе </a:t>
            </a:r>
            <a:r>
              <a:rPr lang="ru-RU" sz="1400" i="1">
                <a:solidFill>
                  <a:srgbClr val="FF6801"/>
                </a:solidFill>
              </a:rPr>
              <a:t>на бюджете</a:t>
            </a:r>
            <a:r>
              <a:rPr lang="ru-RU" sz="140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ru-RU" sz="1400">
                <a:solidFill>
                  <a:schemeClr val="tx1">
                    <a:lumMod val="85000"/>
                    <a:lumOff val="15000"/>
                  </a:schemeClr>
                </a:solidFill>
              </a:rPr>
              <a:t>по договору о целевом обучении с заказчиком целевого обучения.</a:t>
            </a:r>
            <a:endParaRPr lang="ru-RU" sz="14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 bwMode="auto">
          <a:xfrm>
            <a:off x="7316746" y="747499"/>
            <a:ext cx="2585319" cy="427453"/>
          </a:xfrm>
          <a:prstGeom prst="roundRect">
            <a:avLst>
              <a:gd name="adj" fmla="val 18280"/>
            </a:avLst>
          </a:prstGeom>
          <a:solidFill>
            <a:srgbClr val="FF6801"/>
          </a:solidFill>
          <a:ln w="38100" cap="flat">
            <a:noFill/>
            <a:prstDash val="solid"/>
            <a:round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rot="0" spcFirstLastPara="1" vertOverflow="overflow" horzOverflow="overflow" vert="horz" wrap="square" lIns="82970" tIns="82970" rIns="82970" bIns="82970" numCol="1" spcCol="38100" rtlCol="0" anchor="ctr">
            <a:spAutoFit/>
          </a:bodyPr>
          <a:lstStyle/>
          <a:p>
            <a:pPr lvl="0" defTabSz="839755">
              <a:defRPr/>
            </a:pPr>
            <a:r>
              <a:rPr lang="ru-RU" sz="1400" b="1">
                <a:solidFill>
                  <a:schemeClr val="bg1"/>
                </a:solidFill>
                <a:ea typeface="Arial"/>
                <a:cs typeface="Arial"/>
              </a:rPr>
              <a:t>Целевое обучение с ДГК</a:t>
            </a:r>
            <a:endParaRPr lang="ru-RU" sz="1400" b="1">
              <a:solidFill>
                <a:schemeClr val="bg1"/>
              </a:solidFill>
              <a:ea typeface="Arial"/>
              <a:cs typeface="Arial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 bwMode="auto">
          <a:xfrm>
            <a:off x="10056586" y="747500"/>
            <a:ext cx="1884338" cy="427453"/>
          </a:xfrm>
          <a:prstGeom prst="roundRect">
            <a:avLst>
              <a:gd name="adj" fmla="val 18280"/>
            </a:avLst>
          </a:prstGeom>
          <a:solidFill>
            <a:srgbClr val="00589A"/>
          </a:solidFill>
          <a:ln w="38100" cap="flat">
            <a:noFill/>
            <a:prstDash val="solid"/>
            <a:round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rot="0" spcFirstLastPara="1" vertOverflow="overflow" horzOverflow="overflow" vert="horz" wrap="square" lIns="82970" tIns="82970" rIns="82970" bIns="82970" numCol="1" spcCol="38100" rtlCol="0" anchor="ctr">
            <a:spAutoFit/>
          </a:bodyPr>
          <a:lstStyle/>
          <a:p>
            <a:pPr lvl="0" defTabSz="839755">
              <a:defRPr/>
            </a:pPr>
            <a:r>
              <a:rPr lang="ru-RU" sz="1400" b="1">
                <a:solidFill>
                  <a:schemeClr val="bg1"/>
                </a:solidFill>
                <a:ea typeface="Arial"/>
                <a:cs typeface="Arial"/>
              </a:rPr>
              <a:t>Слайд 2</a:t>
            </a:r>
            <a:endParaRPr lang="ru-RU" sz="1400" b="1">
              <a:solidFill>
                <a:schemeClr val="bg1"/>
              </a:solidFill>
              <a:ea typeface="Arial"/>
              <a:cs typeface="Arial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4">
            <a:lum bright="70000" contrast="-70000"/>
          </a:blip>
          <a:stretch/>
        </p:blipFill>
        <p:spPr bwMode="auto">
          <a:xfrm rot="5400000">
            <a:off x="10998756" y="861191"/>
            <a:ext cx="229828" cy="22983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 bwMode="auto">
          <a:xfrm>
            <a:off x="474081" y="4488773"/>
            <a:ext cx="563305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b="1">
                <a:solidFill>
                  <a:srgbClr val="00589A"/>
                </a:solidFill>
              </a:rPr>
              <a:t>Меры поддержки, предоставляемые </a:t>
            </a:r>
            <a:r>
              <a:rPr lang="ru-RU" b="1">
                <a:solidFill>
                  <a:srgbClr val="00589A"/>
                </a:solidFill>
              </a:rPr>
              <a:t>в </a:t>
            </a:r>
            <a:r>
              <a:rPr lang="ru-RU" b="1">
                <a:solidFill>
                  <a:srgbClr val="00589A"/>
                </a:solidFill>
              </a:rPr>
              <a:t>период </a:t>
            </a:r>
            <a:r>
              <a:rPr lang="ru-RU" b="1">
                <a:solidFill>
                  <a:srgbClr val="00589A"/>
                </a:solidFill>
              </a:rPr>
              <a:t>обучения по </a:t>
            </a:r>
            <a:r>
              <a:rPr lang="ru-RU" b="1">
                <a:solidFill>
                  <a:srgbClr val="00589A"/>
                </a:solidFill>
              </a:rPr>
              <a:t>основной образовательной </a:t>
            </a:r>
            <a:r>
              <a:rPr lang="ru-RU" b="1">
                <a:solidFill>
                  <a:srgbClr val="00589A"/>
                </a:solidFill>
              </a:rPr>
              <a:t>программе*:</a:t>
            </a:r>
            <a:endParaRPr lang="ru-RU" b="1">
              <a:solidFill>
                <a:srgbClr val="00589A"/>
              </a:solidFill>
            </a:endParaRPr>
          </a:p>
        </p:txBody>
      </p:sp>
      <p:grpSp>
        <p:nvGrpSpPr>
          <p:cNvPr id="19" name="Группа 18"/>
          <p:cNvGrpSpPr/>
          <p:nvPr/>
        </p:nvGrpSpPr>
        <p:grpSpPr bwMode="auto">
          <a:xfrm>
            <a:off x="570517" y="5338192"/>
            <a:ext cx="4671932" cy="1046440"/>
            <a:chOff x="7281052" y="3205927"/>
            <a:chExt cx="4855100" cy="1046440"/>
          </a:xfrm>
        </p:grpSpPr>
        <p:pic>
          <p:nvPicPr>
            <p:cNvPr id="20" name="Рисунок 19"/>
            <p:cNvPicPr>
              <a:picLocks noChangeAspect="1"/>
            </p:cNvPicPr>
            <p:nvPr/>
          </p:nvPicPr>
          <p:blipFill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/>
          </p:blipFill>
          <p:spPr bwMode="auto">
            <a:xfrm>
              <a:off x="7281052" y="3265643"/>
              <a:ext cx="229828" cy="229830"/>
            </a:xfrm>
            <a:prstGeom prst="rect">
              <a:avLst/>
            </a:prstGeom>
          </p:spPr>
        </p:pic>
        <p:sp>
          <p:nvSpPr>
            <p:cNvPr id="21" name="Прямоугольник 20"/>
            <p:cNvSpPr/>
            <p:nvPr/>
          </p:nvSpPr>
          <p:spPr bwMode="auto">
            <a:xfrm>
              <a:off x="7609279" y="3205927"/>
              <a:ext cx="4526873" cy="1046440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140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стипендия;</a:t>
              </a:r>
              <a:endParaRPr/>
            </a:p>
            <a:p>
              <a:pPr>
                <a:defRPr/>
              </a:pPr>
              <a:endParaRPr lang="ru-RU" sz="10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  <a:p>
              <a:pPr>
                <a:defRPr/>
              </a:pPr>
              <a:r>
                <a:rPr lang="ru-RU" sz="140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в</a:t>
              </a:r>
              <a:r>
                <a:rPr lang="ru-RU" sz="140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озможность стажировки и практики;</a:t>
              </a:r>
              <a:endParaRPr/>
            </a:p>
            <a:p>
              <a:pPr>
                <a:defRPr/>
              </a:pPr>
              <a:endParaRPr lang="ru-RU" sz="10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  <a:p>
              <a:pPr>
                <a:defRPr/>
              </a:pPr>
              <a:r>
                <a:rPr lang="ru-RU" sz="140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о</a:t>
              </a:r>
              <a:r>
                <a:rPr lang="ru-RU" sz="140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плата проезда, жилья.</a:t>
              </a:r>
              <a:endParaRPr/>
            </a:p>
          </p:txBody>
        </p:sp>
        <p:pic>
          <p:nvPicPr>
            <p:cNvPr id="22" name="Рисунок 21"/>
            <p:cNvPicPr>
              <a:picLocks noChangeAspect="1"/>
            </p:cNvPicPr>
            <p:nvPr/>
          </p:nvPicPr>
          <p:blipFill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/>
          </p:blipFill>
          <p:spPr bwMode="auto">
            <a:xfrm>
              <a:off x="7285770" y="3630552"/>
              <a:ext cx="229828" cy="229830"/>
            </a:xfrm>
            <a:prstGeom prst="rect">
              <a:avLst/>
            </a:prstGeom>
          </p:spPr>
        </p:pic>
        <p:pic>
          <p:nvPicPr>
            <p:cNvPr id="23" name="Рисунок 22"/>
            <p:cNvPicPr>
              <a:picLocks noChangeAspect="1"/>
            </p:cNvPicPr>
            <p:nvPr/>
          </p:nvPicPr>
          <p:blipFill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/>
          </p:blipFill>
          <p:spPr bwMode="auto">
            <a:xfrm>
              <a:off x="7281052" y="3995464"/>
              <a:ext cx="229828" cy="229830"/>
            </a:xfrm>
            <a:prstGeom prst="rect">
              <a:avLst/>
            </a:prstGeom>
          </p:spPr>
        </p:pic>
      </p:grpSp>
      <p:grpSp>
        <p:nvGrpSpPr>
          <p:cNvPr id="4" name="Группа 3"/>
          <p:cNvGrpSpPr/>
          <p:nvPr/>
        </p:nvGrpSpPr>
        <p:grpSpPr bwMode="auto">
          <a:xfrm>
            <a:off x="6149330" y="6455661"/>
            <a:ext cx="6333774" cy="323116"/>
            <a:chOff x="6152175" y="6177830"/>
            <a:chExt cx="6333774" cy="323116"/>
          </a:xfrm>
        </p:grpSpPr>
        <p:sp>
          <p:nvSpPr>
            <p:cNvPr id="26" name="Прямоугольник 25"/>
            <p:cNvSpPr/>
            <p:nvPr/>
          </p:nvSpPr>
          <p:spPr bwMode="auto">
            <a:xfrm>
              <a:off x="6152175" y="6177830"/>
              <a:ext cx="6333774" cy="276999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1200" i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* Подробная информация о мерах </a:t>
              </a:r>
              <a:r>
                <a:rPr lang="ru-RU" sz="1200" i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поддержки, </a:t>
              </a:r>
              <a:r>
                <a:rPr lang="ru-RU" sz="1200" i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представлена на следующем Слайде </a:t>
              </a:r>
              <a:endParaRPr lang="ru-RU" sz="1200" i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27" name="Рисунок 26"/>
            <p:cNvPicPr>
              <a:picLocks noChangeAspect="1"/>
            </p:cNvPicPr>
            <p:nvPr/>
          </p:nvPicPr>
          <p:blipFill>
            <a:blip r:embed="rId5">
              <a:duotone>
                <a:prstClr val="black"/>
                <a:schemeClr val="accent3">
                  <a:tint val="45000"/>
                  <a:satMod val="400000"/>
                </a:schemeClr>
              </a:duotone>
            </a:blip>
            <a:stretch/>
          </p:blipFill>
          <p:spPr bwMode="auto">
            <a:xfrm>
              <a:off x="11743829" y="6177830"/>
              <a:ext cx="323116" cy="323116"/>
            </a:xfrm>
            <a:prstGeom prst="rect">
              <a:avLst/>
            </a:prstGeom>
          </p:spPr>
        </p:pic>
      </p:grpSp>
      <p:sp>
        <p:nvSpPr>
          <p:cNvPr id="28" name="Прямоугольник 27"/>
          <p:cNvSpPr/>
          <p:nvPr/>
        </p:nvSpPr>
        <p:spPr bwMode="auto">
          <a:xfrm>
            <a:off x="474081" y="3048329"/>
            <a:ext cx="569335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400" i="1">
                <a:solidFill>
                  <a:srgbClr val="FF6801"/>
                </a:solidFill>
              </a:rPr>
              <a:t>Студент</a:t>
            </a:r>
            <a:r>
              <a:rPr lang="ru-RU" sz="1400">
                <a:solidFill>
                  <a:schemeClr val="tx1">
                    <a:lumMod val="85000"/>
                    <a:lumOff val="15000"/>
                  </a:schemeClr>
                </a:solidFill>
              </a:rPr>
              <a:t> обязан освоить образовательную программу и отработать у заказчика не менее 3-х лет.</a:t>
            </a:r>
            <a:endParaRPr lang="ru-RU" sz="14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 bwMode="auto">
          <a:xfrm>
            <a:off x="474081" y="3631346"/>
            <a:ext cx="57115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400" i="1">
                <a:solidFill>
                  <a:srgbClr val="FF6801"/>
                </a:solidFill>
              </a:rPr>
              <a:t>Заказчик</a:t>
            </a:r>
            <a:r>
              <a:rPr lang="ru-RU" sz="1400">
                <a:solidFill>
                  <a:schemeClr val="tx1">
                    <a:lumMod val="85000"/>
                    <a:lumOff val="15000"/>
                  </a:schemeClr>
                </a:solidFill>
              </a:rPr>
              <a:t> обязан оказывать студенту </a:t>
            </a:r>
            <a:r>
              <a:rPr lang="ru-RU" sz="1400">
                <a:solidFill>
                  <a:schemeClr val="tx1">
                    <a:lumMod val="85000"/>
                    <a:lumOff val="15000"/>
                  </a:schemeClr>
                </a:solidFill>
              </a:rPr>
              <a:t>меры поддержки </a:t>
            </a:r>
            <a:r>
              <a:rPr lang="ru-RU" sz="1400">
                <a:solidFill>
                  <a:schemeClr val="tx1">
                    <a:lumMod val="85000"/>
                    <a:lumOff val="15000"/>
                  </a:schemeClr>
                </a:solidFill>
              </a:rPr>
              <a:t>в период обучения и после окончания обучения трудоустроить его.</a:t>
            </a:r>
            <a:endParaRPr lang="ru-RU" sz="14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3" name="Прямоугольник 32"/>
          <p:cNvSpPr/>
          <p:nvPr/>
        </p:nvSpPr>
        <p:spPr bwMode="auto">
          <a:xfrm>
            <a:off x="7205152" y="5039527"/>
            <a:ext cx="410386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>
                <a:solidFill>
                  <a:schemeClr val="tx1">
                    <a:lumMod val="85000"/>
                    <a:lumOff val="15000"/>
                  </a:schemeClr>
                </a:solidFill>
              </a:rPr>
              <a:t>Организация, в чьих интересах ведется </a:t>
            </a:r>
            <a:r>
              <a:rPr lang="ru-RU" sz="1400">
                <a:solidFill>
                  <a:srgbClr val="00589A"/>
                </a:solidFill>
              </a:rPr>
              <a:t>подготовка будущего работника </a:t>
            </a:r>
            <a:r>
              <a:rPr lang="ru-RU" sz="1400">
                <a:solidFill>
                  <a:schemeClr val="tx1">
                    <a:lumMod val="85000"/>
                    <a:lumOff val="15000"/>
                  </a:schemeClr>
                </a:solidFill>
              </a:rPr>
              <a:t>и </a:t>
            </a:r>
            <a:r>
              <a:rPr lang="ru-RU" sz="1400">
                <a:solidFill>
                  <a:schemeClr val="tx1">
                    <a:lumMod val="85000"/>
                    <a:lumOff val="15000"/>
                  </a:schemeClr>
                </a:solidFill>
              </a:rPr>
              <a:t>в которой студент обязан трудиться </a:t>
            </a:r>
            <a:r>
              <a:rPr lang="ru-RU" sz="1400">
                <a:solidFill>
                  <a:srgbClr val="00589A"/>
                </a:solidFill>
              </a:rPr>
              <a:t>не </a:t>
            </a:r>
            <a:r>
              <a:rPr lang="ru-RU" sz="1400">
                <a:solidFill>
                  <a:srgbClr val="00589A"/>
                </a:solidFill>
              </a:rPr>
              <a:t>менее 3-х лет после завершения </a:t>
            </a:r>
            <a:r>
              <a:rPr lang="ru-RU" sz="1400">
                <a:solidFill>
                  <a:srgbClr val="00589A"/>
                </a:solidFill>
              </a:rPr>
              <a:t>обучения</a:t>
            </a:r>
            <a:endParaRPr lang="ru-RU" sz="1400">
              <a:solidFill>
                <a:srgbClr val="00589A"/>
              </a:solidFill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 bwMode="auto">
          <a:xfrm>
            <a:off x="7316746" y="2642849"/>
            <a:ext cx="2545365" cy="427453"/>
          </a:xfrm>
          <a:prstGeom prst="roundRect">
            <a:avLst>
              <a:gd name="adj" fmla="val 18280"/>
            </a:avLst>
          </a:prstGeom>
          <a:solidFill>
            <a:srgbClr val="FF6801"/>
          </a:solidFill>
          <a:ln w="38100" cap="flat">
            <a:noFill/>
            <a:prstDash val="solid"/>
            <a:round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rot="0" spcFirstLastPara="1" vertOverflow="overflow" horzOverflow="overflow" vert="horz" wrap="square" lIns="82970" tIns="82970" rIns="82970" bIns="82970" numCol="1" spcCol="38100" rtlCol="0" anchor="ctr">
            <a:spAutoFit/>
          </a:bodyPr>
          <a:lstStyle/>
          <a:p>
            <a:pPr lvl="0" algn="ctr" defTabSz="839755">
              <a:defRPr/>
            </a:pPr>
            <a:r>
              <a:rPr lang="ru-RU" sz="1400" b="1">
                <a:solidFill>
                  <a:schemeClr val="bg1"/>
                </a:solidFill>
                <a:ea typeface="Arial"/>
                <a:cs typeface="Arial"/>
              </a:rPr>
              <a:t>Договор о целевом обучении</a:t>
            </a:r>
            <a:endParaRPr lang="ru-RU" sz="1400" b="1">
              <a:solidFill>
                <a:schemeClr val="bg1"/>
              </a:solidFill>
              <a:ea typeface="Arial"/>
              <a:cs typeface="Arial"/>
            </a:endParaRPr>
          </a:p>
        </p:txBody>
      </p:sp>
      <p:sp>
        <p:nvSpPr>
          <p:cNvPr id="35" name="Прямоугольник 34"/>
          <p:cNvSpPr/>
          <p:nvPr/>
        </p:nvSpPr>
        <p:spPr bwMode="auto">
          <a:xfrm>
            <a:off x="7224173" y="3320939"/>
            <a:ext cx="420911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>
                <a:solidFill>
                  <a:schemeClr val="tx1">
                    <a:lumMod val="85000"/>
                    <a:lumOff val="15000"/>
                  </a:schemeClr>
                </a:solidFill>
              </a:rPr>
              <a:t>Обязывает гражданина после завершения обучения </a:t>
            </a:r>
            <a:r>
              <a:rPr lang="ru-RU" sz="1400">
                <a:solidFill>
                  <a:srgbClr val="00589A"/>
                </a:solidFill>
              </a:rPr>
              <a:t>трудоустроиться к заказчику, а заказчика – обеспечить его рабочим </a:t>
            </a:r>
            <a:r>
              <a:rPr lang="ru-RU" sz="1400">
                <a:solidFill>
                  <a:srgbClr val="00589A"/>
                </a:solidFill>
              </a:rPr>
              <a:t>местом по направлению подготовки в вузе</a:t>
            </a:r>
            <a:endParaRPr lang="ru-RU" sz="1400">
              <a:solidFill>
                <a:srgbClr val="00589A"/>
              </a:solidFill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 bwMode="auto">
          <a:xfrm>
            <a:off x="7316745" y="4302499"/>
            <a:ext cx="2545365" cy="427453"/>
          </a:xfrm>
          <a:prstGeom prst="roundRect">
            <a:avLst>
              <a:gd name="adj" fmla="val 18280"/>
            </a:avLst>
          </a:prstGeom>
          <a:solidFill>
            <a:srgbClr val="FF6801"/>
          </a:solidFill>
          <a:ln w="38100" cap="flat">
            <a:noFill/>
            <a:prstDash val="solid"/>
            <a:round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rot="0" spcFirstLastPara="1" vertOverflow="overflow" horzOverflow="overflow" vert="horz" wrap="square" lIns="82970" tIns="82970" rIns="82970" bIns="82970" numCol="1" spcCol="38100" rtlCol="0" anchor="ctr">
            <a:spAutoFit/>
          </a:bodyPr>
          <a:lstStyle/>
          <a:p>
            <a:pPr lvl="0" algn="ctr" defTabSz="839755">
              <a:defRPr/>
            </a:pPr>
            <a:r>
              <a:rPr lang="ru-RU" sz="1400" b="1">
                <a:solidFill>
                  <a:schemeClr val="bg1"/>
                </a:solidFill>
                <a:ea typeface="Arial"/>
                <a:cs typeface="Arial"/>
              </a:rPr>
              <a:t>Заказчик</a:t>
            </a:r>
            <a:endParaRPr lang="ru-RU" sz="1400" b="1">
              <a:solidFill>
                <a:schemeClr val="bg1"/>
              </a:solidFill>
              <a:ea typeface="Arial"/>
              <a:cs typeface="Arial"/>
            </a:endParaRPr>
          </a:p>
        </p:txBody>
      </p:sp>
      <p:sp>
        <p:nvSpPr>
          <p:cNvPr id="43" name="Прямоугольник 42"/>
          <p:cNvSpPr/>
          <p:nvPr/>
        </p:nvSpPr>
        <p:spPr bwMode="auto">
          <a:xfrm>
            <a:off x="7224172" y="1887849"/>
            <a:ext cx="36638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400" b="1">
                <a:solidFill>
                  <a:srgbClr val="00589A"/>
                </a:solidFill>
              </a:rPr>
              <a:t>Разберемся с терминами:</a:t>
            </a:r>
            <a:endParaRPr lang="ru-RU" sz="2400" b="1">
              <a:solidFill>
                <a:srgbClr val="00589A"/>
              </a:solidFill>
            </a:endParaRPr>
          </a:p>
        </p:txBody>
      </p:sp>
      <p:pic>
        <p:nvPicPr>
          <p:cNvPr id="49" name="Рисунок 48"/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/>
        </p:blipFill>
        <p:spPr bwMode="auto">
          <a:xfrm rot="5400000">
            <a:off x="10060922" y="2741660"/>
            <a:ext cx="221157" cy="229830"/>
          </a:xfrm>
          <a:prstGeom prst="rect">
            <a:avLst/>
          </a:prstGeom>
        </p:spPr>
      </p:pic>
      <p:pic>
        <p:nvPicPr>
          <p:cNvPr id="50" name="Рисунок 49"/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/>
        </p:blipFill>
        <p:spPr bwMode="auto">
          <a:xfrm rot="5400000">
            <a:off x="10060922" y="4401310"/>
            <a:ext cx="221157" cy="2298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7162224" y="-69797"/>
            <a:ext cx="4977149" cy="923861"/>
          </a:xfrm>
        </p:spPr>
        <p:txBody>
          <a:bodyPr>
            <a:norm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ru-RU" sz="3200" b="1">
                <a:solidFill>
                  <a:srgbClr val="00589A"/>
                </a:solidFill>
                <a:latin typeface="+mn-lt"/>
                <a:ea typeface="Anonymous Pro"/>
                <a:cs typeface="+mn-cs"/>
              </a:rPr>
              <a:t>Целевой прием</a:t>
            </a:r>
            <a:r>
              <a:rPr lang="en-US" sz="3200" b="1">
                <a:solidFill>
                  <a:srgbClr val="00589A"/>
                </a:solidFill>
                <a:latin typeface="+mn-lt"/>
                <a:ea typeface="Anonymous Pro"/>
                <a:cs typeface="+mn-cs"/>
              </a:rPr>
              <a:t> </a:t>
            </a:r>
            <a:r>
              <a:rPr lang="ru-RU" sz="3200" b="1">
                <a:solidFill>
                  <a:srgbClr val="FF6801"/>
                </a:solidFill>
                <a:latin typeface="+mn-lt"/>
                <a:ea typeface="Anonymous Pro"/>
                <a:cs typeface="+mn-cs"/>
              </a:rPr>
              <a:t>2025/2026</a:t>
            </a:r>
            <a:r>
              <a:rPr lang="ru-RU" sz="3200" b="1">
                <a:solidFill>
                  <a:srgbClr val="EC7524"/>
                </a:solidFill>
                <a:latin typeface="+mn-lt"/>
                <a:ea typeface="Anonymous Pro"/>
                <a:cs typeface="+mn-cs"/>
              </a:rPr>
              <a:t> </a:t>
            </a:r>
            <a:endParaRPr lang="ru-RU" sz="3200">
              <a:latin typeface="+mn-lt"/>
              <a:ea typeface="Anonymous Pro"/>
            </a:endParaRPr>
          </a:p>
        </p:txBody>
      </p:sp>
      <p:pic>
        <p:nvPicPr>
          <p:cNvPr id="6" name="Picture 2" descr="C:\Users\елизавета\Documents\Dagency\РусГидро\ДГК\ДГК_LOGO.png"/>
          <p:cNvPicPr>
            <a:picLocks noChangeAspect="1" noChangeArrowheads="1"/>
          </p:cNvPicPr>
          <p:nvPr/>
        </p:nvPicPr>
        <p:blipFill>
          <a:blip r:embed="rId2"/>
          <a:srcRect l="0" t="0" r="11045" b="0"/>
          <a:stretch/>
        </p:blipFill>
        <p:spPr bwMode="auto">
          <a:xfrm>
            <a:off x="0" y="9144"/>
            <a:ext cx="1897182" cy="108845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8" name="0E1688E1-7C5F-4D08-92B0-227AFFFAF36B" descr="IMG_2510.PNG"/>
          <p:cNvPicPr/>
          <p:nvPr/>
        </p:nvPicPr>
        <p:blipFill>
          <a:blip r:embed="rId3"/>
          <a:stretch/>
        </p:blipFill>
        <p:spPr bwMode="auto">
          <a:xfrm>
            <a:off x="3991392" y="933006"/>
            <a:ext cx="396000" cy="3960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Прямоугольник 8"/>
          <p:cNvSpPr/>
          <p:nvPr/>
        </p:nvSpPr>
        <p:spPr bwMode="auto">
          <a:xfrm>
            <a:off x="474082" y="1213185"/>
            <a:ext cx="35173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400" i="1">
                <a:solidFill>
                  <a:srgbClr val="FF6801"/>
                </a:solidFill>
              </a:rPr>
              <a:t>Навигатор поступления</a:t>
            </a:r>
            <a:endParaRPr lang="ru-RU" sz="2400" i="1">
              <a:solidFill>
                <a:srgbClr val="FF680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474082" y="1882665"/>
            <a:ext cx="806009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400" b="1">
                <a:solidFill>
                  <a:srgbClr val="00589A"/>
                </a:solidFill>
              </a:rPr>
              <a:t>Меры поддержки, предоставляемые в период обучения: </a:t>
            </a:r>
            <a:endParaRPr lang="ru-RU" sz="2400" b="1">
              <a:solidFill>
                <a:srgbClr val="00589A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 bwMode="auto">
          <a:xfrm>
            <a:off x="7316746" y="747499"/>
            <a:ext cx="2585319" cy="427453"/>
          </a:xfrm>
          <a:prstGeom prst="roundRect">
            <a:avLst>
              <a:gd name="adj" fmla="val 18280"/>
            </a:avLst>
          </a:prstGeom>
          <a:solidFill>
            <a:srgbClr val="FF6801"/>
          </a:solidFill>
          <a:ln w="38100" cap="flat">
            <a:noFill/>
            <a:prstDash val="solid"/>
            <a:round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rot="0" spcFirstLastPara="1" vertOverflow="overflow" horzOverflow="overflow" vert="horz" wrap="square" lIns="82970" tIns="82970" rIns="82970" bIns="82970" numCol="1" spcCol="38100" rtlCol="0" anchor="ctr">
            <a:spAutoFit/>
          </a:bodyPr>
          <a:lstStyle/>
          <a:p>
            <a:pPr lvl="0" defTabSz="839755">
              <a:defRPr/>
            </a:pPr>
            <a:r>
              <a:rPr lang="ru-RU" sz="1400" b="1">
                <a:solidFill>
                  <a:schemeClr val="bg1"/>
                </a:solidFill>
                <a:ea typeface="Arial"/>
                <a:cs typeface="Arial"/>
              </a:rPr>
              <a:t>Целевое обучение с ДГК</a:t>
            </a:r>
            <a:endParaRPr lang="ru-RU" sz="1400" b="1">
              <a:solidFill>
                <a:schemeClr val="bg1"/>
              </a:solidFill>
              <a:ea typeface="Arial"/>
              <a:cs typeface="Arial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 bwMode="auto">
          <a:xfrm>
            <a:off x="10056586" y="747500"/>
            <a:ext cx="1884338" cy="427453"/>
          </a:xfrm>
          <a:prstGeom prst="roundRect">
            <a:avLst>
              <a:gd name="adj" fmla="val 18280"/>
            </a:avLst>
          </a:prstGeom>
          <a:solidFill>
            <a:srgbClr val="00589A"/>
          </a:solidFill>
          <a:ln w="38100" cap="flat">
            <a:noFill/>
            <a:prstDash val="solid"/>
            <a:round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rot="0" spcFirstLastPara="1" vertOverflow="overflow" horzOverflow="overflow" vert="horz" wrap="square" lIns="82970" tIns="82970" rIns="82970" bIns="82970" numCol="1" spcCol="38100" rtlCol="0" anchor="ctr">
            <a:spAutoFit/>
          </a:bodyPr>
          <a:lstStyle/>
          <a:p>
            <a:pPr lvl="0" defTabSz="839755">
              <a:defRPr/>
            </a:pPr>
            <a:r>
              <a:rPr lang="ru-RU" sz="1400" b="1">
                <a:solidFill>
                  <a:schemeClr val="bg1"/>
                </a:solidFill>
                <a:ea typeface="Arial"/>
                <a:cs typeface="Arial"/>
              </a:rPr>
              <a:t>Слайд 3</a:t>
            </a:r>
            <a:endParaRPr lang="ru-RU" sz="1400" b="1">
              <a:solidFill>
                <a:schemeClr val="bg1"/>
              </a:solidFill>
              <a:ea typeface="Arial"/>
              <a:cs typeface="Arial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4">
            <a:lum bright="70000" contrast="-70000"/>
          </a:blip>
          <a:stretch/>
        </p:blipFill>
        <p:spPr bwMode="auto">
          <a:xfrm rot="5400000">
            <a:off x="10998756" y="867769"/>
            <a:ext cx="229828" cy="229830"/>
          </a:xfrm>
          <a:prstGeom prst="rect">
            <a:avLst/>
          </a:prstGeom>
        </p:spPr>
      </p:pic>
      <p:sp>
        <p:nvSpPr>
          <p:cNvPr id="28" name="Прямоугольник 27"/>
          <p:cNvSpPr/>
          <p:nvPr/>
        </p:nvSpPr>
        <p:spPr bwMode="auto">
          <a:xfrm>
            <a:off x="896228" y="2407642"/>
            <a:ext cx="642051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200">
                <a:solidFill>
                  <a:schemeClr val="tx1">
                    <a:lumMod val="85000"/>
                    <a:lumOff val="15000"/>
                  </a:schemeClr>
                </a:solidFill>
              </a:rPr>
              <a:t>Выплата </a:t>
            </a:r>
            <a:r>
              <a:rPr lang="ru-RU" sz="1200" i="1">
                <a:solidFill>
                  <a:srgbClr val="FF6801"/>
                </a:solidFill>
              </a:rPr>
              <a:t>корпоративной стипендии</a:t>
            </a:r>
            <a:r>
              <a:rPr lang="ru-RU" sz="1200">
                <a:solidFill>
                  <a:schemeClr val="tx1">
                    <a:lumMod val="85000"/>
                    <a:lumOff val="15000"/>
                  </a:schemeClr>
                </a:solidFill>
              </a:rPr>
              <a:t> в течение учебного года </a:t>
            </a:r>
            <a:endParaRPr lang="ru-RU" sz="120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defRPr/>
            </a:pPr>
            <a:r>
              <a:rPr lang="ru-RU" sz="1000">
                <a:solidFill>
                  <a:schemeClr val="tx1">
                    <a:lumMod val="85000"/>
                    <a:lumOff val="15000"/>
                  </a:schemeClr>
                </a:solidFill>
              </a:rPr>
              <a:t>(</a:t>
            </a:r>
            <a:r>
              <a:rPr lang="ru-RU" sz="1000">
                <a:solidFill>
                  <a:schemeClr val="tx1">
                    <a:lumMod val="85000"/>
                    <a:lumOff val="15000"/>
                  </a:schemeClr>
                </a:solidFill>
              </a:rPr>
              <a:t>с сентября текущего года по август следующего года</a:t>
            </a:r>
            <a:r>
              <a:rPr lang="ru-RU" sz="1000">
                <a:solidFill>
                  <a:schemeClr val="tx1">
                    <a:lumMod val="85000"/>
                    <a:lumOff val="15000"/>
                  </a:schemeClr>
                </a:solidFill>
              </a:rPr>
              <a:t>) </a:t>
            </a:r>
            <a:endParaRPr lang="ru-RU" sz="10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96228" y="2839985"/>
            <a:ext cx="1069654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000">
                <a:solidFill>
                  <a:schemeClr val="tx1">
                    <a:lumMod val="85000"/>
                    <a:lumOff val="15000"/>
                  </a:schemeClr>
                </a:solidFill>
              </a:rPr>
              <a:t>Размер стипендии, при условии отсутствия оценки «неудовлетворительно» и/или академических задолженностей, составляет: </a:t>
            </a:r>
            <a:endParaRPr/>
          </a:p>
          <a:p>
            <a:pPr>
              <a:defRPr/>
            </a:pPr>
            <a:r>
              <a:rPr lang="ru-RU" sz="1000">
                <a:solidFill>
                  <a:schemeClr val="tx1">
                    <a:lumMod val="85000"/>
                    <a:lumOff val="15000"/>
                  </a:schemeClr>
                </a:solidFill>
              </a:rPr>
              <a:t>- за </a:t>
            </a:r>
            <a:r>
              <a:rPr lang="ru-RU" sz="1000" i="1">
                <a:solidFill>
                  <a:srgbClr val="00589A"/>
                </a:solidFill>
              </a:rPr>
              <a:t>первый семестр </a:t>
            </a:r>
            <a:r>
              <a:rPr lang="ru-RU" sz="1000">
                <a:solidFill>
                  <a:schemeClr val="tx1">
                    <a:lumMod val="85000"/>
                    <a:lumOff val="15000"/>
                  </a:schemeClr>
                </a:solidFill>
              </a:rPr>
              <a:t>первого учебного года - </a:t>
            </a:r>
            <a:r>
              <a:rPr lang="ru-RU" sz="1000">
                <a:solidFill>
                  <a:srgbClr val="FF6801"/>
                </a:solidFill>
              </a:rPr>
              <a:t>1 (одна) ММТС  </a:t>
            </a:r>
            <a:r>
              <a:rPr lang="ru-RU" sz="1000">
                <a:solidFill>
                  <a:schemeClr val="tx1">
                    <a:lumMod val="85000"/>
                    <a:lumOff val="15000"/>
                  </a:schemeClr>
                </a:solidFill>
              </a:rPr>
              <a:t>(минимальная месячная тарифная ставка) рабочего 1 разряда (далее ММТС) ежемесячно; </a:t>
            </a:r>
            <a:endParaRPr/>
          </a:p>
          <a:p>
            <a:pPr>
              <a:defRPr/>
            </a:pPr>
            <a:r>
              <a:rPr lang="ru-RU" sz="1000">
                <a:solidFill>
                  <a:schemeClr val="tx1">
                    <a:lumMod val="85000"/>
                    <a:lumOff val="15000"/>
                  </a:schemeClr>
                </a:solidFill>
              </a:rPr>
              <a:t>- по </a:t>
            </a:r>
            <a:r>
              <a:rPr lang="ru-RU" sz="1000">
                <a:solidFill>
                  <a:schemeClr val="tx1">
                    <a:lumMod val="85000"/>
                    <a:lumOff val="15000"/>
                  </a:schemeClr>
                </a:solidFill>
              </a:rPr>
              <a:t>результатам </a:t>
            </a:r>
            <a:r>
              <a:rPr lang="ru-RU" sz="1000" i="1">
                <a:solidFill>
                  <a:srgbClr val="00589A"/>
                </a:solidFill>
              </a:rPr>
              <a:t>промежуточной аттестации</a:t>
            </a:r>
            <a:r>
              <a:rPr lang="ru-RU" sz="1000">
                <a:solidFill>
                  <a:schemeClr val="tx1">
                    <a:lumMod val="85000"/>
                    <a:lumOff val="15000"/>
                  </a:schemeClr>
                </a:solidFill>
              </a:rPr>
              <a:t>, при среднем балле успеваемости </a:t>
            </a:r>
            <a:r>
              <a:rPr lang="ru-RU" sz="1000" b="1"/>
              <a:t>3,7</a:t>
            </a:r>
            <a:r>
              <a:rPr lang="ru-RU" sz="1000">
                <a:solidFill>
                  <a:schemeClr val="tx1">
                    <a:lumMod val="85000"/>
                    <a:lumOff val="15000"/>
                  </a:schemeClr>
                </a:solidFill>
              </a:rPr>
              <a:t> балла - </a:t>
            </a:r>
            <a:r>
              <a:rPr lang="ru-RU" sz="1000">
                <a:solidFill>
                  <a:srgbClr val="FF6801"/>
                </a:solidFill>
              </a:rPr>
              <a:t>1 (одна) ММТС</a:t>
            </a:r>
            <a:r>
              <a:rPr lang="ru-RU" sz="1000">
                <a:solidFill>
                  <a:schemeClr val="tx1">
                    <a:lumMod val="85000"/>
                    <a:lumOff val="15000"/>
                  </a:schemeClr>
                </a:solidFill>
              </a:rPr>
              <a:t>; </a:t>
            </a:r>
            <a:endParaRPr/>
          </a:p>
          <a:p>
            <a:pPr>
              <a:defRPr/>
            </a:pPr>
            <a:r>
              <a:rPr lang="ru-RU" sz="1000">
                <a:solidFill>
                  <a:schemeClr val="tx1">
                    <a:lumMod val="85000"/>
                    <a:lumOff val="15000"/>
                  </a:schemeClr>
                </a:solidFill>
              </a:rPr>
              <a:t>- при </a:t>
            </a:r>
            <a:r>
              <a:rPr lang="ru-RU" sz="1000">
                <a:solidFill>
                  <a:schemeClr val="tx1">
                    <a:lumMod val="85000"/>
                    <a:lumOff val="15000"/>
                  </a:schemeClr>
                </a:solidFill>
              </a:rPr>
              <a:t>среднем балле успеваемости </a:t>
            </a:r>
            <a:r>
              <a:rPr lang="ru-RU" sz="1000" b="1"/>
              <a:t>4,7</a:t>
            </a:r>
            <a:r>
              <a:rPr lang="ru-RU" sz="1000">
                <a:solidFill>
                  <a:schemeClr val="tx1">
                    <a:lumMod val="85000"/>
                    <a:lumOff val="15000"/>
                  </a:schemeClr>
                </a:solidFill>
              </a:rPr>
              <a:t> балла - </a:t>
            </a:r>
            <a:r>
              <a:rPr lang="ru-RU" sz="1000">
                <a:solidFill>
                  <a:srgbClr val="FF6801"/>
                </a:solidFill>
              </a:rPr>
              <a:t>2 (две) ММТС </a:t>
            </a:r>
            <a:r>
              <a:rPr lang="ru-RU" sz="1000">
                <a:solidFill>
                  <a:schemeClr val="tx1">
                    <a:lumMod val="85000"/>
                    <a:lumOff val="15000"/>
                  </a:schemeClr>
                </a:solidFill>
              </a:rPr>
              <a:t>ежемесячно.</a:t>
            </a:r>
            <a:endParaRPr/>
          </a:p>
        </p:txBody>
      </p:sp>
      <p:pic>
        <p:nvPicPr>
          <p:cNvPr id="31" name="Рисунок 30"/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/>
        </p:blipFill>
        <p:spPr bwMode="auto">
          <a:xfrm>
            <a:off x="574355" y="2485952"/>
            <a:ext cx="221157" cy="229830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 bwMode="auto">
          <a:xfrm>
            <a:off x="948591" y="4464524"/>
            <a:ext cx="1058586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200"/>
              <a:t>К</a:t>
            </a:r>
            <a:r>
              <a:rPr lang="ru-RU" sz="1200"/>
              <a:t>омпенсация </a:t>
            </a:r>
            <a:r>
              <a:rPr lang="ru-RU" sz="1200"/>
              <a:t>фактических расходов </a:t>
            </a:r>
            <a:r>
              <a:rPr lang="ru-RU" sz="1200" i="1">
                <a:solidFill>
                  <a:srgbClr val="FF6801"/>
                </a:solidFill>
              </a:rPr>
              <a:t>на проживание</a:t>
            </a:r>
            <a:r>
              <a:rPr lang="ru-RU" sz="1200"/>
              <a:t>, не более 2 ММТС ежемесячно, и не более 6 </a:t>
            </a:r>
            <a:r>
              <a:rPr lang="ru-RU" sz="1200"/>
              <a:t>месяцев.</a:t>
            </a:r>
            <a:endParaRPr/>
          </a:p>
          <a:p>
            <a:pPr algn="just">
              <a:defRPr/>
            </a:pPr>
            <a:r>
              <a:rPr lang="ru-RU" sz="1000"/>
              <a:t>(в </a:t>
            </a:r>
            <a:r>
              <a:rPr lang="ru-RU" sz="1000"/>
              <a:t>случае документального подтверждения отсутствия мест в общежитии образовательной </a:t>
            </a:r>
            <a:r>
              <a:rPr lang="ru-RU" sz="1000"/>
              <a:t>организации)</a:t>
            </a:r>
            <a:endParaRPr/>
          </a:p>
        </p:txBody>
      </p:sp>
      <p:sp>
        <p:nvSpPr>
          <p:cNvPr id="32" name="Скругленная прямоугольная выноска 31"/>
          <p:cNvSpPr/>
          <p:nvPr/>
        </p:nvSpPr>
        <p:spPr bwMode="auto">
          <a:xfrm>
            <a:off x="8827635" y="1687109"/>
            <a:ext cx="2706821" cy="1002631"/>
          </a:xfrm>
          <a:prstGeom prst="wedgeRoundRectCallout">
            <a:avLst>
              <a:gd name="adj1" fmla="val -47435"/>
              <a:gd name="adj2" fmla="val 83003"/>
              <a:gd name="adj3" fmla="val 16667"/>
            </a:avLst>
          </a:prstGeom>
          <a:solidFill>
            <a:srgbClr val="FFFFFF"/>
          </a:solidFill>
          <a:ln w="9525" cap="flat">
            <a:solidFill>
              <a:schemeClr val="tx1">
                <a:lumMod val="50000"/>
                <a:lumOff val="50000"/>
              </a:schemeClr>
            </a:solidFill>
            <a:prstDash val="dash"/>
            <a:round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rot="0" spcFirstLastPara="1" vertOverflow="overflow" horzOverflow="overflow" vert="horz" wrap="square" lIns="82970" tIns="82970" rIns="82970" bIns="82970" numCol="1" spcCol="38100" rtlCol="0" anchor="ctr">
            <a:spAutoFit/>
          </a:bodyPr>
          <a:lstStyle/>
          <a:p>
            <a:pPr marL="0" marR="0" indent="0" algn="ctr" defTabSz="83975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1">
                <a:solidFill>
                  <a:srgbClr val="FF6801"/>
                </a:solidFill>
                <a:ea typeface="Arial"/>
                <a:cs typeface="Arial"/>
              </a:rPr>
              <a:t>1 ММТС</a:t>
            </a:r>
            <a:r>
              <a:rPr lang="ru-RU" sz="1600" b="1">
                <a:solidFill>
                  <a:srgbClr val="000000"/>
                </a:solidFill>
                <a:ea typeface="Arial"/>
                <a:cs typeface="Arial"/>
              </a:rPr>
              <a:t> = 12 345,00 руб.</a:t>
            </a:r>
            <a:endParaRPr/>
          </a:p>
          <a:p>
            <a:pPr algn="ctr" defTabSz="839755">
              <a:defRPr/>
            </a:pPr>
            <a:endParaRPr lang="ru-RU" sz="1400" b="1">
              <a:solidFill>
                <a:srgbClr val="FF6801"/>
              </a:solidFill>
              <a:ea typeface="Arial"/>
              <a:cs typeface="Arial"/>
            </a:endParaRPr>
          </a:p>
          <a:p>
            <a:pPr algn="ctr" defTabSz="839755">
              <a:defRPr/>
            </a:pPr>
            <a:r>
              <a:rPr lang="ru-RU" sz="1600" b="1">
                <a:solidFill>
                  <a:srgbClr val="FF6801"/>
                </a:solidFill>
                <a:ea typeface="Arial"/>
                <a:cs typeface="Arial"/>
              </a:rPr>
              <a:t>2 </a:t>
            </a:r>
            <a:r>
              <a:rPr lang="ru-RU" sz="1600" b="1">
                <a:solidFill>
                  <a:srgbClr val="FF6801"/>
                </a:solidFill>
                <a:ea typeface="Arial"/>
                <a:cs typeface="Arial"/>
              </a:rPr>
              <a:t>ММТС</a:t>
            </a:r>
            <a:r>
              <a:rPr lang="ru-RU" sz="1600" b="1">
                <a:solidFill>
                  <a:srgbClr val="000000"/>
                </a:solidFill>
                <a:ea typeface="Arial"/>
                <a:cs typeface="Arial"/>
              </a:rPr>
              <a:t> </a:t>
            </a:r>
            <a:r>
              <a:rPr lang="ru-RU" sz="1600" b="1">
                <a:solidFill>
                  <a:srgbClr val="000000"/>
                </a:solidFill>
                <a:ea typeface="Arial"/>
                <a:cs typeface="Arial"/>
              </a:rPr>
              <a:t>= 24 690,00 </a:t>
            </a:r>
            <a:r>
              <a:rPr lang="ru-RU" sz="1600" b="1">
                <a:solidFill>
                  <a:srgbClr val="000000"/>
                </a:solidFill>
                <a:ea typeface="Arial"/>
                <a:cs typeface="Arial"/>
              </a:rPr>
              <a:t>руб</a:t>
            </a:r>
            <a:r>
              <a:rPr lang="ru-RU" sz="1600" b="1">
                <a:solidFill>
                  <a:srgbClr val="000000"/>
                </a:solidFill>
                <a:ea typeface="Arial"/>
                <a:cs typeface="Arial"/>
              </a:rPr>
              <a:t>.</a:t>
            </a:r>
            <a:endParaRPr lang="ru-RU" sz="1600" b="1">
              <a:solidFill>
                <a:srgbClr val="000000"/>
              </a:solidFill>
              <a:ea typeface="Arial"/>
              <a:cs typeface="Arial"/>
            </a:endParaRPr>
          </a:p>
        </p:txBody>
      </p:sp>
      <p:pic>
        <p:nvPicPr>
          <p:cNvPr id="34" name="Рисунок 33"/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/>
        </p:blipFill>
        <p:spPr bwMode="auto">
          <a:xfrm>
            <a:off x="574352" y="3587669"/>
            <a:ext cx="221157" cy="229830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 bwMode="auto">
          <a:xfrm>
            <a:off x="948590" y="3530333"/>
            <a:ext cx="105137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200"/>
              <a:t>Компенсация </a:t>
            </a:r>
            <a:r>
              <a:rPr lang="ru-RU" sz="1200" i="1">
                <a:solidFill>
                  <a:srgbClr val="FF6801"/>
                </a:solidFill>
              </a:rPr>
              <a:t>проезда</a:t>
            </a:r>
            <a:r>
              <a:rPr lang="ru-RU" sz="1200"/>
              <a:t> (фактических расходов, но не более 2 ММТС) на проезд от места постоянной регистрации </a:t>
            </a:r>
            <a:r>
              <a:rPr lang="ru-RU" sz="1200" i="1">
                <a:solidFill>
                  <a:srgbClr val="FF6801"/>
                </a:solidFill>
              </a:rPr>
              <a:t>к </a:t>
            </a:r>
            <a:r>
              <a:rPr lang="ru-RU" sz="1200" i="1">
                <a:solidFill>
                  <a:srgbClr val="FF6801"/>
                </a:solidFill>
              </a:rPr>
              <a:t>месту учебы и обратно</a:t>
            </a:r>
            <a:r>
              <a:rPr lang="ru-RU" sz="1200"/>
              <a:t> - 1 раз за семестр, не более 2 раз в </a:t>
            </a:r>
            <a:r>
              <a:rPr lang="ru-RU" sz="1200"/>
              <a:t>год. </a:t>
            </a:r>
            <a:endParaRPr lang="ru-RU" sz="1200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948590" y="4008417"/>
            <a:ext cx="105137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200"/>
              <a:t>Компенсация </a:t>
            </a:r>
            <a:r>
              <a:rPr lang="ru-RU" sz="1200" i="1">
                <a:solidFill>
                  <a:srgbClr val="FF6801"/>
                </a:solidFill>
              </a:rPr>
              <a:t>проезда</a:t>
            </a:r>
            <a:r>
              <a:rPr lang="ru-RU" sz="1200"/>
              <a:t> (фактических расходов, не более 2 ММТС) </a:t>
            </a:r>
            <a:r>
              <a:rPr lang="ru-RU" sz="1200" i="1">
                <a:solidFill>
                  <a:srgbClr val="FF6801"/>
                </a:solidFill>
              </a:rPr>
              <a:t>к месту прохождения производственной и преддипломной практики</a:t>
            </a:r>
            <a:r>
              <a:rPr lang="ru-RU" sz="1200"/>
              <a:t> </a:t>
            </a:r>
            <a:r>
              <a:rPr lang="ru-RU" sz="1200"/>
              <a:t>(</a:t>
            </a:r>
            <a:r>
              <a:rPr lang="ru-RU" sz="1200"/>
              <a:t>на объектах заказчика) и обратно - 1 раз в </a:t>
            </a:r>
            <a:r>
              <a:rPr lang="ru-RU" sz="1200"/>
              <a:t>год.</a:t>
            </a:r>
            <a:endParaRPr lang="ru-RU" sz="1200"/>
          </a:p>
        </p:txBody>
      </p:sp>
      <p:pic>
        <p:nvPicPr>
          <p:cNvPr id="35" name="Рисунок 34"/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/>
        </p:blipFill>
        <p:spPr bwMode="auto">
          <a:xfrm>
            <a:off x="574352" y="4027385"/>
            <a:ext cx="221157" cy="229830"/>
          </a:xfrm>
          <a:prstGeom prst="rect">
            <a:avLst/>
          </a:prstGeom>
        </p:spPr>
      </p:pic>
      <p:sp>
        <p:nvSpPr>
          <p:cNvPr id="36" name="Прямоугольник 35"/>
          <p:cNvSpPr/>
          <p:nvPr/>
        </p:nvSpPr>
        <p:spPr bwMode="auto">
          <a:xfrm>
            <a:off x="948589" y="4917879"/>
            <a:ext cx="10585865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ru-RU" sz="1200">
                <a:solidFill>
                  <a:prstClr val="black"/>
                </a:solidFill>
              </a:rPr>
              <a:t>Выплачивается </a:t>
            </a:r>
            <a:r>
              <a:rPr lang="ru-RU" sz="1200">
                <a:solidFill>
                  <a:prstClr val="black"/>
                </a:solidFill>
              </a:rPr>
              <a:t>компенсация фактических расходов на проживание в период </a:t>
            </a:r>
            <a:r>
              <a:rPr lang="ru-RU" sz="1200" i="1">
                <a:solidFill>
                  <a:srgbClr val="FF6801"/>
                </a:solidFill>
              </a:rPr>
              <a:t>прохождения производственной/ преддипломной практики на объектах заказчика</a:t>
            </a:r>
            <a:r>
              <a:rPr lang="ru-RU" sz="1200">
                <a:solidFill>
                  <a:prstClr val="black"/>
                </a:solidFill>
              </a:rPr>
              <a:t>, не более 2 ММТС рабочего 1 разряда ежемесячно, и не более 6 месяцев</a:t>
            </a:r>
            <a:r>
              <a:rPr lang="ru-RU" sz="1200">
                <a:solidFill>
                  <a:prstClr val="black"/>
                </a:solidFill>
              </a:rPr>
              <a:t>.</a:t>
            </a:r>
            <a:endParaRPr/>
          </a:p>
          <a:p>
            <a:pPr lvl="0" algn="just">
              <a:defRPr/>
            </a:pPr>
            <a:r>
              <a:rPr lang="ru-RU" sz="1000">
                <a:solidFill>
                  <a:prstClr val="black"/>
                </a:solidFill>
              </a:rPr>
              <a:t>(в случае документального подтверждения отсутствия мест в общежитии образовательной организации</a:t>
            </a:r>
            <a:r>
              <a:rPr lang="ru-RU" sz="1000">
                <a:solidFill>
                  <a:prstClr val="black"/>
                </a:solidFill>
              </a:rPr>
              <a:t>)</a:t>
            </a:r>
            <a:endParaRPr lang="ru-RU" sz="1000">
              <a:solidFill>
                <a:prstClr val="black"/>
              </a:solidFill>
            </a:endParaRPr>
          </a:p>
        </p:txBody>
      </p:sp>
      <p:pic>
        <p:nvPicPr>
          <p:cNvPr id="37" name="Рисунок 36"/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/>
        </p:blipFill>
        <p:spPr bwMode="auto">
          <a:xfrm>
            <a:off x="574353" y="4506596"/>
            <a:ext cx="221157" cy="229830"/>
          </a:xfrm>
          <a:prstGeom prst="rect">
            <a:avLst/>
          </a:prstGeom>
        </p:spPr>
      </p:pic>
      <p:pic>
        <p:nvPicPr>
          <p:cNvPr id="38" name="Рисунок 37"/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/>
        </p:blipFill>
        <p:spPr bwMode="auto">
          <a:xfrm>
            <a:off x="574350" y="4978135"/>
            <a:ext cx="221157" cy="22983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 bwMode="auto">
          <a:xfrm>
            <a:off x="948589" y="6312804"/>
            <a:ext cx="1087940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/>
            </a:pPr>
            <a:r>
              <a:rPr lang="ru-RU" sz="1200">
                <a:solidFill>
                  <a:schemeClr val="bg2">
                    <a:lumMod val="10000"/>
                  </a:schemeClr>
                </a:solidFill>
                <a:ea typeface="Times New Roman"/>
              </a:rPr>
              <a:t>Участие </a:t>
            </a:r>
            <a:r>
              <a:rPr lang="ru-RU" sz="1200">
                <a:solidFill>
                  <a:schemeClr val="bg2">
                    <a:lumMod val="10000"/>
                  </a:schemeClr>
                </a:solidFill>
                <a:ea typeface="Times New Roman"/>
              </a:rPr>
              <a:t>в молодежных мероприятиях Группы РусГидро и энергетической отрасли.</a:t>
            </a:r>
            <a:endParaRPr lang="ru-RU" sz="1200">
              <a:solidFill>
                <a:schemeClr val="bg2">
                  <a:lumMod val="10000"/>
                </a:schemeClr>
              </a:solidFill>
              <a:ea typeface="Calibri"/>
            </a:endParaRPr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948590" y="5531619"/>
            <a:ext cx="1099233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/>
            </a:pPr>
            <a:r>
              <a:rPr lang="ru-RU" sz="1200">
                <a:solidFill>
                  <a:schemeClr val="bg2">
                    <a:lumMod val="10000"/>
                  </a:schemeClr>
                </a:solidFill>
                <a:ea typeface="Times New Roman"/>
              </a:rPr>
              <a:t>Оплата профессионального обучения и дополнительного профессионального образования в структурном подразделении «Центр подготовки персонала» </a:t>
            </a:r>
            <a:r>
              <a:rPr lang="ru-RU" sz="1200" i="1">
                <a:solidFill>
                  <a:srgbClr val="FF6801"/>
                </a:solidFill>
                <a:ea typeface="Times New Roman"/>
              </a:rPr>
              <a:t>заказчика</a:t>
            </a:r>
            <a:r>
              <a:rPr lang="ru-RU" sz="1200">
                <a:solidFill>
                  <a:schemeClr val="bg2">
                    <a:lumMod val="10000"/>
                  </a:schemeClr>
                </a:solidFill>
                <a:ea typeface="Times New Roman"/>
              </a:rPr>
              <a:t>.</a:t>
            </a:r>
            <a:endParaRPr lang="ru-RU" sz="1200">
              <a:solidFill>
                <a:schemeClr val="bg2">
                  <a:lumMod val="10000"/>
                </a:schemeClr>
              </a:solidFill>
              <a:ea typeface="Calibri"/>
            </a:endParaRPr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948588" y="5928251"/>
            <a:ext cx="1042281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200">
                <a:solidFill>
                  <a:schemeClr val="bg2">
                    <a:lumMod val="10000"/>
                  </a:schemeClr>
                </a:solidFill>
              </a:rPr>
              <a:t>Обеспечение прохождения онлайн-курсов в Корпоративном университете гидроэнергетики ПАО «РусГидро» </a:t>
            </a:r>
            <a:r>
              <a:rPr lang="ru-RU" sz="1200" i="1">
                <a:solidFill>
                  <a:srgbClr val="FF6801"/>
                </a:solidFill>
              </a:rPr>
              <a:t>бесплатно</a:t>
            </a:r>
            <a:r>
              <a:rPr lang="ru-RU" sz="1200">
                <a:solidFill>
                  <a:schemeClr val="bg2">
                    <a:lumMod val="10000"/>
                  </a:schemeClr>
                </a:solidFill>
              </a:rPr>
              <a:t>.</a:t>
            </a:r>
            <a:endParaRPr/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/>
        </p:blipFill>
        <p:spPr bwMode="auto">
          <a:xfrm>
            <a:off x="574349" y="5552667"/>
            <a:ext cx="221157" cy="229830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/>
        </p:blipFill>
        <p:spPr bwMode="auto">
          <a:xfrm>
            <a:off x="574349" y="5951836"/>
            <a:ext cx="221157" cy="229830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/>
        </p:blipFill>
        <p:spPr bwMode="auto">
          <a:xfrm>
            <a:off x="574349" y="6340294"/>
            <a:ext cx="221157" cy="2298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7162224" y="-69797"/>
            <a:ext cx="4977149" cy="923861"/>
          </a:xfrm>
        </p:spPr>
        <p:txBody>
          <a:bodyPr>
            <a:norm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ru-RU" sz="3200" b="1">
                <a:solidFill>
                  <a:srgbClr val="00589A"/>
                </a:solidFill>
                <a:latin typeface="+mn-lt"/>
                <a:ea typeface="Anonymous Pro"/>
                <a:cs typeface="+mn-cs"/>
              </a:rPr>
              <a:t>Целевой прием</a:t>
            </a:r>
            <a:r>
              <a:rPr lang="en-US" sz="3200" b="1">
                <a:solidFill>
                  <a:srgbClr val="00589A"/>
                </a:solidFill>
                <a:latin typeface="+mn-lt"/>
                <a:ea typeface="Anonymous Pro"/>
                <a:cs typeface="+mn-cs"/>
              </a:rPr>
              <a:t> </a:t>
            </a:r>
            <a:r>
              <a:rPr lang="ru-RU" sz="3200" b="1">
                <a:solidFill>
                  <a:srgbClr val="FF6801"/>
                </a:solidFill>
                <a:latin typeface="+mn-lt"/>
                <a:ea typeface="Anonymous Pro"/>
                <a:cs typeface="+mn-cs"/>
              </a:rPr>
              <a:t>2025/2026</a:t>
            </a:r>
            <a:r>
              <a:rPr lang="ru-RU" sz="3200" b="1">
                <a:solidFill>
                  <a:srgbClr val="EC7524"/>
                </a:solidFill>
                <a:latin typeface="+mn-lt"/>
                <a:ea typeface="Anonymous Pro"/>
                <a:cs typeface="+mn-cs"/>
              </a:rPr>
              <a:t> </a:t>
            </a:r>
            <a:endParaRPr lang="ru-RU" sz="3200">
              <a:latin typeface="+mn-lt"/>
              <a:ea typeface="Anonymous Pro"/>
            </a:endParaRPr>
          </a:p>
        </p:txBody>
      </p:sp>
      <p:pic>
        <p:nvPicPr>
          <p:cNvPr id="6" name="Picture 2" descr="C:\Users\елизавета\Documents\Dagency\РусГидро\ДГК\ДГК_LOGO.png"/>
          <p:cNvPicPr>
            <a:picLocks noChangeAspect="1" noChangeArrowheads="1"/>
          </p:cNvPicPr>
          <p:nvPr/>
        </p:nvPicPr>
        <p:blipFill>
          <a:blip r:embed="rId2"/>
          <a:srcRect l="0" t="0" r="11045" b="0"/>
          <a:stretch/>
        </p:blipFill>
        <p:spPr bwMode="auto">
          <a:xfrm>
            <a:off x="0" y="9144"/>
            <a:ext cx="1897182" cy="108845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8" name="0E1688E1-7C5F-4D08-92B0-227AFFFAF36B" descr="IMG_2510.PNG"/>
          <p:cNvPicPr/>
          <p:nvPr/>
        </p:nvPicPr>
        <p:blipFill>
          <a:blip r:embed="rId3"/>
          <a:stretch/>
        </p:blipFill>
        <p:spPr bwMode="auto">
          <a:xfrm>
            <a:off x="3991392" y="933006"/>
            <a:ext cx="396000" cy="3960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Прямоугольник 8"/>
          <p:cNvSpPr/>
          <p:nvPr/>
        </p:nvSpPr>
        <p:spPr bwMode="auto">
          <a:xfrm>
            <a:off x="474082" y="1213185"/>
            <a:ext cx="35173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400" i="1">
                <a:solidFill>
                  <a:srgbClr val="FF6801"/>
                </a:solidFill>
              </a:rPr>
              <a:t>Навигатор поступления</a:t>
            </a:r>
            <a:endParaRPr lang="ru-RU" sz="2400" i="1">
              <a:solidFill>
                <a:srgbClr val="FF680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474082" y="1955029"/>
            <a:ext cx="60587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400" b="1">
                <a:solidFill>
                  <a:srgbClr val="00589A"/>
                </a:solidFill>
              </a:rPr>
              <a:t>Как поступить на </a:t>
            </a:r>
            <a:r>
              <a:rPr lang="ru-RU" sz="2400" b="1">
                <a:solidFill>
                  <a:srgbClr val="00589A"/>
                </a:solidFill>
              </a:rPr>
              <a:t>целевую квоту </a:t>
            </a:r>
            <a:r>
              <a:rPr lang="ru-RU" sz="2400" b="1">
                <a:solidFill>
                  <a:srgbClr val="00589A"/>
                </a:solidFill>
              </a:rPr>
              <a:t>в 2025 году</a:t>
            </a:r>
            <a:endParaRPr lang="ru-RU" sz="2400" b="1">
              <a:solidFill>
                <a:srgbClr val="00589A"/>
              </a:solidFill>
            </a:endParaRPr>
          </a:p>
        </p:txBody>
      </p:sp>
      <p:sp>
        <p:nvSpPr>
          <p:cNvPr id="51" name="Скругленный прямоугольник 50"/>
          <p:cNvSpPr/>
          <p:nvPr/>
        </p:nvSpPr>
        <p:spPr bwMode="auto">
          <a:xfrm>
            <a:off x="7317268" y="747500"/>
            <a:ext cx="2585319" cy="427453"/>
          </a:xfrm>
          <a:prstGeom prst="roundRect">
            <a:avLst>
              <a:gd name="adj" fmla="val 18280"/>
            </a:avLst>
          </a:prstGeom>
          <a:solidFill>
            <a:srgbClr val="FF6801"/>
          </a:solidFill>
          <a:ln w="38100" cap="flat">
            <a:noFill/>
            <a:prstDash val="solid"/>
            <a:round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rot="0" spcFirstLastPara="1" vertOverflow="overflow" horzOverflow="overflow" vert="horz" wrap="square" lIns="82970" tIns="82970" rIns="82970" bIns="82970" numCol="1" spcCol="38100" rtlCol="0" anchor="ctr">
            <a:spAutoFit/>
          </a:bodyPr>
          <a:lstStyle/>
          <a:p>
            <a:pPr lvl="0" defTabSz="839755">
              <a:defRPr/>
            </a:pPr>
            <a:r>
              <a:rPr lang="ru-RU" sz="1400" b="1">
                <a:solidFill>
                  <a:schemeClr val="bg1"/>
                </a:solidFill>
                <a:ea typeface="Arial"/>
                <a:cs typeface="Arial"/>
              </a:rPr>
              <a:t>Целевое обучение с ДГК</a:t>
            </a:r>
            <a:endParaRPr lang="ru-RU" sz="1400" b="1">
              <a:solidFill>
                <a:schemeClr val="bg1"/>
              </a:solidFill>
              <a:ea typeface="Arial"/>
              <a:cs typeface="Arial"/>
            </a:endParaRPr>
          </a:p>
        </p:txBody>
      </p:sp>
      <p:sp>
        <p:nvSpPr>
          <p:cNvPr id="52" name="Скругленный прямоугольник 51"/>
          <p:cNvSpPr/>
          <p:nvPr/>
        </p:nvSpPr>
        <p:spPr bwMode="auto">
          <a:xfrm>
            <a:off x="10056586" y="747500"/>
            <a:ext cx="1884338" cy="427453"/>
          </a:xfrm>
          <a:prstGeom prst="roundRect">
            <a:avLst>
              <a:gd name="adj" fmla="val 18280"/>
            </a:avLst>
          </a:prstGeom>
          <a:solidFill>
            <a:srgbClr val="00589A"/>
          </a:solidFill>
          <a:ln w="38100" cap="flat">
            <a:noFill/>
            <a:prstDash val="solid"/>
            <a:round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rot="0" spcFirstLastPara="1" vertOverflow="overflow" horzOverflow="overflow" vert="horz" wrap="square" lIns="82970" tIns="82970" rIns="82970" bIns="82970" numCol="1" spcCol="38100" rtlCol="0" anchor="ctr">
            <a:spAutoFit/>
          </a:bodyPr>
          <a:lstStyle/>
          <a:p>
            <a:pPr lvl="0" defTabSz="839755">
              <a:defRPr/>
            </a:pPr>
            <a:r>
              <a:rPr lang="ru-RU" sz="1400" b="1">
                <a:solidFill>
                  <a:schemeClr val="bg1"/>
                </a:solidFill>
                <a:ea typeface="Arial"/>
                <a:cs typeface="Arial"/>
              </a:rPr>
              <a:t>Слайд 4</a:t>
            </a:r>
            <a:endParaRPr lang="ru-RU" sz="1400" b="1">
              <a:solidFill>
                <a:schemeClr val="bg1"/>
              </a:solidFill>
              <a:ea typeface="Arial"/>
              <a:cs typeface="Arial"/>
            </a:endParaRPr>
          </a:p>
        </p:txBody>
      </p:sp>
      <p:pic>
        <p:nvPicPr>
          <p:cNvPr id="53" name="Рисунок 52"/>
          <p:cNvPicPr>
            <a:picLocks noChangeAspect="1"/>
          </p:cNvPicPr>
          <p:nvPr/>
        </p:nvPicPr>
        <p:blipFill>
          <a:blip r:embed="rId4">
            <a:lum bright="70000" contrast="-70000"/>
          </a:blip>
          <a:stretch/>
        </p:blipFill>
        <p:spPr bwMode="auto">
          <a:xfrm rot="5400000">
            <a:off x="10998756" y="867769"/>
            <a:ext cx="229828" cy="229830"/>
          </a:xfrm>
          <a:prstGeom prst="rect">
            <a:avLst/>
          </a:prstGeom>
        </p:spPr>
      </p:pic>
      <p:sp>
        <p:nvSpPr>
          <p:cNvPr id="42" name="Прямоугольник 41"/>
          <p:cNvSpPr/>
          <p:nvPr/>
        </p:nvSpPr>
        <p:spPr bwMode="auto">
          <a:xfrm>
            <a:off x="474082" y="2519497"/>
            <a:ext cx="571156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400">
                <a:solidFill>
                  <a:schemeClr val="tx1">
                    <a:lumMod val="85000"/>
                    <a:lumOff val="15000"/>
                  </a:schemeClr>
                </a:solidFill>
              </a:rPr>
              <a:t>В 2025 году поступить на целевое может любой желающий абитуриент.</a:t>
            </a:r>
            <a:endParaRPr/>
          </a:p>
          <a:p>
            <a:pPr algn="just">
              <a:defRPr/>
            </a:pPr>
            <a:r>
              <a:rPr lang="ru-RU" sz="1400">
                <a:solidFill>
                  <a:schemeClr val="tx1">
                    <a:lumMod val="85000"/>
                    <a:lumOff val="15000"/>
                  </a:schemeClr>
                </a:solidFill>
              </a:rPr>
              <a:t>Сделать это можно с помощью специального сервиса «Работа в России» откликнувшись на </a:t>
            </a:r>
            <a:r>
              <a:rPr lang="ru-RU" sz="1400" i="1">
                <a:solidFill>
                  <a:srgbClr val="FF6801"/>
                </a:solidFill>
              </a:rPr>
              <a:t>предложение</a:t>
            </a:r>
            <a:r>
              <a:rPr lang="ru-RU" sz="1400">
                <a:solidFill>
                  <a:schemeClr val="tx1">
                    <a:lumMod val="85000"/>
                    <a:lumOff val="15000"/>
                  </a:schemeClr>
                </a:solidFill>
              </a:rPr>
              <a:t> заказчика</a:t>
            </a:r>
            <a:endParaRPr lang="ru-RU" sz="14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4" name="Прямоугольник 53"/>
          <p:cNvSpPr/>
          <p:nvPr/>
        </p:nvSpPr>
        <p:spPr bwMode="auto">
          <a:xfrm>
            <a:off x="7205152" y="5039527"/>
            <a:ext cx="410386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>
                <a:solidFill>
                  <a:srgbClr val="00589A"/>
                </a:solidFill>
              </a:rPr>
              <a:t>Отклик абитуриента на предложение заказчика. </a:t>
            </a:r>
            <a:r>
              <a:rPr lang="ru-RU" sz="1400">
                <a:solidFill>
                  <a:schemeClr val="tx1">
                    <a:lumMod val="85000"/>
                    <a:lumOff val="15000"/>
                  </a:schemeClr>
                </a:solidFill>
              </a:rPr>
              <a:t>Оно подается в вуз вместе с заявлением о приеме как в бумажном, так и в электронном виде</a:t>
            </a:r>
            <a:endParaRPr lang="ru-RU" sz="1400">
              <a:solidFill>
                <a:srgbClr val="00589A"/>
              </a:solidFill>
            </a:endParaRPr>
          </a:p>
        </p:txBody>
      </p:sp>
      <p:sp>
        <p:nvSpPr>
          <p:cNvPr id="55" name="Скругленный прямоугольник 54"/>
          <p:cNvSpPr/>
          <p:nvPr/>
        </p:nvSpPr>
        <p:spPr bwMode="auto">
          <a:xfrm>
            <a:off x="7316746" y="2642849"/>
            <a:ext cx="2545365" cy="427453"/>
          </a:xfrm>
          <a:prstGeom prst="roundRect">
            <a:avLst>
              <a:gd name="adj" fmla="val 18280"/>
            </a:avLst>
          </a:prstGeom>
          <a:solidFill>
            <a:srgbClr val="FF6801"/>
          </a:solidFill>
          <a:ln w="38100" cap="flat">
            <a:noFill/>
            <a:prstDash val="solid"/>
            <a:round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rot="0" spcFirstLastPara="1" vertOverflow="overflow" horzOverflow="overflow" vert="horz" wrap="square" lIns="82970" tIns="82970" rIns="82970" bIns="82970" numCol="1" spcCol="38100" rtlCol="0" anchor="ctr">
            <a:spAutoFit/>
          </a:bodyPr>
          <a:lstStyle/>
          <a:p>
            <a:pPr lvl="0" algn="ctr" defTabSz="839755">
              <a:defRPr/>
            </a:pPr>
            <a:r>
              <a:rPr lang="ru-RU" sz="1400" b="1">
                <a:solidFill>
                  <a:schemeClr val="bg1"/>
                </a:solidFill>
                <a:ea typeface="Arial"/>
                <a:cs typeface="Arial"/>
              </a:rPr>
              <a:t>Предложение</a:t>
            </a:r>
            <a:endParaRPr lang="ru-RU" sz="1400" b="1">
              <a:solidFill>
                <a:schemeClr val="bg1"/>
              </a:solidFill>
              <a:ea typeface="Arial"/>
              <a:cs typeface="Arial"/>
            </a:endParaRPr>
          </a:p>
        </p:txBody>
      </p:sp>
      <p:sp>
        <p:nvSpPr>
          <p:cNvPr id="56" name="Прямоугольник 55"/>
          <p:cNvSpPr/>
          <p:nvPr/>
        </p:nvSpPr>
        <p:spPr bwMode="auto">
          <a:xfrm>
            <a:off x="7224173" y="3320939"/>
            <a:ext cx="420911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>
                <a:solidFill>
                  <a:srgbClr val="00589A"/>
                </a:solidFill>
              </a:rPr>
              <a:t>Объявление заказчика </a:t>
            </a:r>
            <a:r>
              <a:rPr lang="ru-RU" sz="1400">
                <a:solidFill>
                  <a:schemeClr val="tx1">
                    <a:lumMod val="85000"/>
                    <a:lumOff val="15000"/>
                  </a:schemeClr>
                </a:solidFill>
              </a:rPr>
              <a:t>на платформе «Работа в России» о том, какие специалисты им нужны</a:t>
            </a:r>
            <a:endParaRPr lang="ru-RU" sz="1400">
              <a:solidFill>
                <a:srgbClr val="00589A"/>
              </a:solidFill>
            </a:endParaRPr>
          </a:p>
        </p:txBody>
      </p:sp>
      <p:sp>
        <p:nvSpPr>
          <p:cNvPr id="57" name="Скругленный прямоугольник 56"/>
          <p:cNvSpPr/>
          <p:nvPr/>
        </p:nvSpPr>
        <p:spPr bwMode="auto">
          <a:xfrm>
            <a:off x="7316745" y="4302499"/>
            <a:ext cx="2545365" cy="427453"/>
          </a:xfrm>
          <a:prstGeom prst="roundRect">
            <a:avLst>
              <a:gd name="adj" fmla="val 18280"/>
            </a:avLst>
          </a:prstGeom>
          <a:solidFill>
            <a:srgbClr val="FF6801"/>
          </a:solidFill>
          <a:ln w="38100" cap="flat">
            <a:noFill/>
            <a:prstDash val="solid"/>
            <a:round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rot="0" spcFirstLastPara="1" vertOverflow="overflow" horzOverflow="overflow" vert="horz" wrap="square" lIns="82970" tIns="82970" rIns="82970" bIns="82970" numCol="1" spcCol="38100" rtlCol="0" anchor="ctr">
            <a:spAutoFit/>
          </a:bodyPr>
          <a:lstStyle/>
          <a:p>
            <a:pPr lvl="0" algn="ctr" defTabSz="839755">
              <a:defRPr/>
            </a:pPr>
            <a:r>
              <a:rPr lang="ru-RU" sz="1400" b="1">
                <a:solidFill>
                  <a:schemeClr val="bg1"/>
                </a:solidFill>
                <a:ea typeface="Arial"/>
                <a:cs typeface="Arial"/>
              </a:rPr>
              <a:t>Заявка</a:t>
            </a:r>
            <a:endParaRPr lang="ru-RU" sz="1400" b="1">
              <a:solidFill>
                <a:schemeClr val="bg1"/>
              </a:solidFill>
              <a:ea typeface="Arial"/>
              <a:cs typeface="Arial"/>
            </a:endParaRPr>
          </a:p>
        </p:txBody>
      </p:sp>
      <p:sp>
        <p:nvSpPr>
          <p:cNvPr id="58" name="Прямоугольник 57"/>
          <p:cNvSpPr/>
          <p:nvPr/>
        </p:nvSpPr>
        <p:spPr bwMode="auto">
          <a:xfrm>
            <a:off x="7224173" y="1952014"/>
            <a:ext cx="36638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400" b="1">
                <a:solidFill>
                  <a:srgbClr val="00589A"/>
                </a:solidFill>
              </a:rPr>
              <a:t>Разберемся с терминами:</a:t>
            </a:r>
            <a:endParaRPr lang="ru-RU" sz="2400" b="1">
              <a:solidFill>
                <a:srgbClr val="00589A"/>
              </a:solidFill>
            </a:endParaRPr>
          </a:p>
        </p:txBody>
      </p:sp>
      <p:sp>
        <p:nvSpPr>
          <p:cNvPr id="59" name="TextBox 58"/>
          <p:cNvSpPr txBox="1"/>
          <p:nvPr/>
        </p:nvSpPr>
        <p:spPr bwMode="auto">
          <a:xfrm>
            <a:off x="474082" y="3448166"/>
            <a:ext cx="634115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2200" b="1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Единая цифровая платформа «Работа в России</a:t>
            </a:r>
            <a:r>
              <a:rPr lang="ru-RU" sz="2200" b="1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»</a:t>
            </a:r>
            <a:endParaRPr lang="en-US" sz="2200" b="1">
              <a:solidFill>
                <a:schemeClr val="tx1">
                  <a:lumMod val="75000"/>
                  <a:lumOff val="25000"/>
                </a:schemeClr>
              </a:solidFill>
              <a:cs typeface="Arial"/>
            </a:endParaRPr>
          </a:p>
        </p:txBody>
      </p:sp>
      <p:sp>
        <p:nvSpPr>
          <p:cNvPr id="60" name="Прямоугольник 59"/>
          <p:cNvSpPr/>
          <p:nvPr/>
        </p:nvSpPr>
        <p:spPr bwMode="auto">
          <a:xfrm>
            <a:off x="474082" y="3787694"/>
            <a:ext cx="21503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>
                <a:solidFill>
                  <a:srgbClr val="00589A"/>
                </a:solidFill>
              </a:rPr>
              <a:t>https://trudvsem.ru/</a:t>
            </a:r>
            <a:endParaRPr lang="ru-RU">
              <a:solidFill>
                <a:srgbClr val="00589A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rcRect l="19976" t="9967" r="21272" b="40033"/>
          <a:stretch/>
        </p:blipFill>
        <p:spPr bwMode="auto">
          <a:xfrm>
            <a:off x="474082" y="4157026"/>
            <a:ext cx="4436080" cy="2123656"/>
          </a:xfrm>
          <a:prstGeom prst="rect">
            <a:avLst/>
          </a:prstGeom>
        </p:spPr>
      </p:pic>
      <p:pic>
        <p:nvPicPr>
          <p:cNvPr id="63" name="Рисунок 62"/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/>
        </p:blipFill>
        <p:spPr bwMode="auto">
          <a:xfrm rot="5400000">
            <a:off x="10060922" y="2741660"/>
            <a:ext cx="221157" cy="229830"/>
          </a:xfrm>
          <a:prstGeom prst="rect">
            <a:avLst/>
          </a:prstGeom>
        </p:spPr>
      </p:pic>
      <p:pic>
        <p:nvPicPr>
          <p:cNvPr id="64" name="Рисунок 63"/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/>
        </p:blipFill>
        <p:spPr bwMode="auto">
          <a:xfrm rot="5400000">
            <a:off x="10060921" y="4401310"/>
            <a:ext cx="221157" cy="2298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7162224" y="-69797"/>
            <a:ext cx="4977149" cy="923861"/>
          </a:xfrm>
        </p:spPr>
        <p:txBody>
          <a:bodyPr>
            <a:norm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ru-RU" sz="3200" b="1">
                <a:solidFill>
                  <a:srgbClr val="00589A"/>
                </a:solidFill>
                <a:latin typeface="+mn-lt"/>
                <a:ea typeface="Anonymous Pro"/>
                <a:cs typeface="+mn-cs"/>
              </a:rPr>
              <a:t>Целевой прием</a:t>
            </a:r>
            <a:r>
              <a:rPr lang="en-US" sz="3200" b="1">
                <a:solidFill>
                  <a:srgbClr val="00589A"/>
                </a:solidFill>
                <a:latin typeface="+mn-lt"/>
                <a:ea typeface="Anonymous Pro"/>
                <a:cs typeface="+mn-cs"/>
              </a:rPr>
              <a:t> </a:t>
            </a:r>
            <a:r>
              <a:rPr lang="ru-RU" sz="3200" b="1">
                <a:solidFill>
                  <a:srgbClr val="FF6801"/>
                </a:solidFill>
                <a:latin typeface="+mn-lt"/>
                <a:ea typeface="Anonymous Pro"/>
                <a:cs typeface="+mn-cs"/>
              </a:rPr>
              <a:t>2025/2026</a:t>
            </a:r>
            <a:r>
              <a:rPr lang="ru-RU" sz="3200" b="1">
                <a:solidFill>
                  <a:srgbClr val="EC7524"/>
                </a:solidFill>
                <a:latin typeface="+mn-lt"/>
                <a:ea typeface="Anonymous Pro"/>
                <a:cs typeface="+mn-cs"/>
              </a:rPr>
              <a:t> </a:t>
            </a:r>
            <a:endParaRPr lang="ru-RU" sz="3200">
              <a:latin typeface="+mn-lt"/>
              <a:ea typeface="Anonymous Pro"/>
            </a:endParaRPr>
          </a:p>
        </p:txBody>
      </p:sp>
      <p:pic>
        <p:nvPicPr>
          <p:cNvPr id="6" name="Picture 2" descr="C:\Users\елизавета\Documents\Dagency\РусГидро\ДГК\ДГК_LOGO.png"/>
          <p:cNvPicPr>
            <a:picLocks noChangeAspect="1" noChangeArrowheads="1"/>
          </p:cNvPicPr>
          <p:nvPr/>
        </p:nvPicPr>
        <p:blipFill>
          <a:blip r:embed="rId2"/>
          <a:srcRect l="0" t="0" r="11045" b="0"/>
          <a:stretch/>
        </p:blipFill>
        <p:spPr bwMode="auto">
          <a:xfrm>
            <a:off x="0" y="9144"/>
            <a:ext cx="1897182" cy="108845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8" name="0E1688E1-7C5F-4D08-92B0-227AFFFAF36B" descr="IMG_2510.PNG"/>
          <p:cNvPicPr/>
          <p:nvPr/>
        </p:nvPicPr>
        <p:blipFill>
          <a:blip r:embed="rId3"/>
          <a:stretch/>
        </p:blipFill>
        <p:spPr bwMode="auto">
          <a:xfrm>
            <a:off x="3991392" y="933006"/>
            <a:ext cx="396000" cy="3960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Прямоугольник 8"/>
          <p:cNvSpPr/>
          <p:nvPr/>
        </p:nvSpPr>
        <p:spPr bwMode="auto">
          <a:xfrm>
            <a:off x="474082" y="1213185"/>
            <a:ext cx="35173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400" i="1">
                <a:solidFill>
                  <a:srgbClr val="FF6801"/>
                </a:solidFill>
              </a:rPr>
              <a:t>Навигатор поступления</a:t>
            </a:r>
            <a:endParaRPr lang="ru-RU" sz="2400" i="1">
              <a:solidFill>
                <a:srgbClr val="FF680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474082" y="1882665"/>
            <a:ext cx="56282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400" b="1">
                <a:solidFill>
                  <a:srgbClr val="00589A"/>
                </a:solidFill>
              </a:rPr>
              <a:t>Основные направления подготовки ВПО</a:t>
            </a:r>
            <a:endParaRPr lang="ru-RU" sz="2400" b="1">
              <a:solidFill>
                <a:srgbClr val="00589A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474081" y="2465312"/>
            <a:ext cx="569335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400">
                <a:solidFill>
                  <a:schemeClr val="tx1">
                    <a:lumMod val="85000"/>
                    <a:lumOff val="15000"/>
                  </a:schemeClr>
                </a:solidFill>
              </a:rPr>
              <a:t>Ежегодно в интересах ДГК Правительством РФ утверждается квота приема на целевое </a:t>
            </a:r>
            <a:r>
              <a:rPr lang="ru-RU" sz="1400">
                <a:solidFill>
                  <a:schemeClr val="tx1">
                    <a:lumMod val="85000"/>
                    <a:lumOff val="15000"/>
                  </a:schemeClr>
                </a:solidFill>
              </a:rPr>
              <a:t>обучение </a:t>
            </a:r>
            <a:r>
              <a:rPr lang="ru-RU" sz="1400">
                <a:solidFill>
                  <a:schemeClr val="tx1">
                    <a:lumMod val="85000"/>
                    <a:lumOff val="15000"/>
                  </a:schemeClr>
                </a:solidFill>
              </a:rPr>
              <a:t>по образовательным программам высшего образования в партнерских вузах по следующим </a:t>
            </a:r>
            <a:r>
              <a:rPr lang="ru-RU" sz="1400" i="1">
                <a:solidFill>
                  <a:srgbClr val="FF6801"/>
                </a:solidFill>
              </a:rPr>
              <a:t>направлениям подготовки</a:t>
            </a:r>
            <a:r>
              <a:rPr lang="ru-RU" sz="1400">
                <a:solidFill>
                  <a:srgbClr val="FF6801"/>
                </a:solidFill>
              </a:rPr>
              <a:t>:</a:t>
            </a:r>
            <a:endParaRPr/>
          </a:p>
        </p:txBody>
      </p:sp>
      <p:sp>
        <p:nvSpPr>
          <p:cNvPr id="12" name="Скругленный прямоугольник 11"/>
          <p:cNvSpPr/>
          <p:nvPr/>
        </p:nvSpPr>
        <p:spPr bwMode="auto">
          <a:xfrm>
            <a:off x="7316746" y="747499"/>
            <a:ext cx="2585319" cy="427453"/>
          </a:xfrm>
          <a:prstGeom prst="roundRect">
            <a:avLst>
              <a:gd name="adj" fmla="val 18280"/>
            </a:avLst>
          </a:prstGeom>
          <a:solidFill>
            <a:srgbClr val="FF6801"/>
          </a:solidFill>
          <a:ln w="38100" cap="flat">
            <a:noFill/>
            <a:prstDash val="solid"/>
            <a:round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rot="0" spcFirstLastPara="1" vertOverflow="overflow" horzOverflow="overflow" vert="horz" wrap="square" lIns="82970" tIns="82970" rIns="82970" bIns="82970" numCol="1" spcCol="38100" rtlCol="0" anchor="ctr">
            <a:spAutoFit/>
          </a:bodyPr>
          <a:lstStyle/>
          <a:p>
            <a:pPr lvl="0" defTabSz="839755">
              <a:defRPr/>
            </a:pPr>
            <a:r>
              <a:rPr lang="ru-RU" sz="1400" b="1">
                <a:solidFill>
                  <a:schemeClr val="bg1"/>
                </a:solidFill>
                <a:ea typeface="Arial"/>
                <a:cs typeface="Arial"/>
              </a:rPr>
              <a:t>Целевое обучение с ДГК</a:t>
            </a:r>
            <a:endParaRPr lang="ru-RU" sz="1400" b="1">
              <a:solidFill>
                <a:schemeClr val="bg1"/>
              </a:solidFill>
              <a:ea typeface="Arial"/>
              <a:cs typeface="Arial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 bwMode="auto">
          <a:xfrm>
            <a:off x="10056586" y="747500"/>
            <a:ext cx="1884338" cy="427453"/>
          </a:xfrm>
          <a:prstGeom prst="roundRect">
            <a:avLst>
              <a:gd name="adj" fmla="val 18280"/>
            </a:avLst>
          </a:prstGeom>
          <a:solidFill>
            <a:srgbClr val="00589A"/>
          </a:solidFill>
          <a:ln w="38100" cap="flat">
            <a:noFill/>
            <a:prstDash val="solid"/>
            <a:round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rot="0" spcFirstLastPara="1" vertOverflow="overflow" horzOverflow="overflow" vert="horz" wrap="square" lIns="82970" tIns="82970" rIns="82970" bIns="82970" numCol="1" spcCol="38100" rtlCol="0" anchor="ctr">
            <a:spAutoFit/>
          </a:bodyPr>
          <a:lstStyle/>
          <a:p>
            <a:pPr lvl="0" defTabSz="839755">
              <a:defRPr/>
            </a:pPr>
            <a:r>
              <a:rPr lang="ru-RU" sz="1400" b="1">
                <a:solidFill>
                  <a:schemeClr val="bg1"/>
                </a:solidFill>
                <a:ea typeface="Arial"/>
                <a:cs typeface="Arial"/>
              </a:rPr>
              <a:t>Слайд 5</a:t>
            </a:r>
            <a:endParaRPr lang="ru-RU" sz="1400" b="1">
              <a:solidFill>
                <a:schemeClr val="bg1"/>
              </a:solidFill>
              <a:ea typeface="Arial"/>
              <a:cs typeface="Arial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4">
            <a:lum bright="70000" contrast="-70000"/>
          </a:blip>
          <a:stretch/>
        </p:blipFill>
        <p:spPr bwMode="auto">
          <a:xfrm rot="5400000">
            <a:off x="10998756" y="861191"/>
            <a:ext cx="229828" cy="229830"/>
          </a:xfrm>
          <a:prstGeom prst="rect">
            <a:avLst/>
          </a:prstGeom>
        </p:spPr>
      </p:pic>
      <p:sp>
        <p:nvSpPr>
          <p:cNvPr id="43" name="Прямоугольник 42"/>
          <p:cNvSpPr/>
          <p:nvPr/>
        </p:nvSpPr>
        <p:spPr bwMode="auto">
          <a:xfrm>
            <a:off x="7224172" y="1887849"/>
            <a:ext cx="234327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400" b="1">
                <a:solidFill>
                  <a:srgbClr val="00589A"/>
                </a:solidFill>
              </a:rPr>
              <a:t>Вузы-партнеры:</a:t>
            </a:r>
            <a:endParaRPr lang="ru-RU" sz="2400" b="1">
              <a:solidFill>
                <a:srgbClr val="00589A"/>
              </a:solidFill>
            </a:endParaRPr>
          </a:p>
        </p:txBody>
      </p:sp>
      <p:pic>
        <p:nvPicPr>
          <p:cNvPr id="57" name="Рисунок 56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9481573" y="2543476"/>
            <a:ext cx="1674828" cy="480354"/>
          </a:xfrm>
          <a:prstGeom prst="rect">
            <a:avLst/>
          </a:prstGeom>
        </p:spPr>
      </p:pic>
      <p:pic>
        <p:nvPicPr>
          <p:cNvPr id="58" name="Рисунок 57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8687167" y="4317898"/>
            <a:ext cx="2429796" cy="491200"/>
          </a:xfrm>
          <a:prstGeom prst="rect">
            <a:avLst/>
          </a:prstGeom>
        </p:spPr>
      </p:pic>
      <p:pic>
        <p:nvPicPr>
          <p:cNvPr id="59" name="Рисунок 58"/>
          <p:cNvPicPr>
            <a:picLocks noChangeAspect="1"/>
          </p:cNvPicPr>
          <p:nvPr/>
        </p:nvPicPr>
        <p:blipFill>
          <a:blip r:embed="rId7"/>
          <a:srcRect l="7563" t="-15563" r="4867" b="2527"/>
          <a:stretch/>
        </p:blipFill>
        <p:spPr bwMode="auto">
          <a:xfrm>
            <a:off x="7327952" y="5320474"/>
            <a:ext cx="1561244" cy="459190"/>
          </a:xfrm>
          <a:prstGeom prst="rect">
            <a:avLst/>
          </a:prstGeom>
        </p:spPr>
      </p:pic>
      <p:pic>
        <p:nvPicPr>
          <p:cNvPr id="60" name="Рисунок 59"/>
          <p:cNvPicPr>
            <a:picLocks noChangeAspect="1"/>
          </p:cNvPicPr>
          <p:nvPr/>
        </p:nvPicPr>
        <p:blipFill>
          <a:blip r:embed="rId8"/>
          <a:stretch/>
        </p:blipFill>
        <p:spPr bwMode="auto">
          <a:xfrm>
            <a:off x="7316746" y="6163136"/>
            <a:ext cx="1010266" cy="325186"/>
          </a:xfrm>
          <a:prstGeom prst="rect">
            <a:avLst/>
          </a:prstGeom>
        </p:spPr>
      </p:pic>
      <p:pic>
        <p:nvPicPr>
          <p:cNvPr id="61" name="Рисунок 60"/>
          <p:cNvPicPr>
            <a:picLocks noChangeAspect="1"/>
          </p:cNvPicPr>
          <p:nvPr/>
        </p:nvPicPr>
        <p:blipFill>
          <a:blip r:embed="rId9"/>
          <a:stretch/>
        </p:blipFill>
        <p:spPr bwMode="auto">
          <a:xfrm>
            <a:off x="9002306" y="6111120"/>
            <a:ext cx="2305428" cy="455918"/>
          </a:xfrm>
          <a:prstGeom prst="rect">
            <a:avLst/>
          </a:prstGeom>
        </p:spPr>
      </p:pic>
      <p:pic>
        <p:nvPicPr>
          <p:cNvPr id="62" name="Рисунок 61"/>
          <p:cNvPicPr>
            <a:picLocks noChangeAspect="1"/>
          </p:cNvPicPr>
          <p:nvPr/>
        </p:nvPicPr>
        <p:blipFill>
          <a:blip r:embed="rId10"/>
          <a:stretch/>
        </p:blipFill>
        <p:spPr bwMode="auto">
          <a:xfrm>
            <a:off x="9421700" y="5320474"/>
            <a:ext cx="1691970" cy="459190"/>
          </a:xfrm>
          <a:prstGeom prst="rect">
            <a:avLst/>
          </a:prstGeom>
        </p:spPr>
      </p:pic>
      <p:pic>
        <p:nvPicPr>
          <p:cNvPr id="63" name="Рисунок 62"/>
          <p:cNvPicPr>
            <a:picLocks noChangeAspect="1"/>
          </p:cNvPicPr>
          <p:nvPr/>
        </p:nvPicPr>
        <p:blipFill>
          <a:blip r:embed="rId11"/>
          <a:stretch/>
        </p:blipFill>
        <p:spPr bwMode="auto">
          <a:xfrm>
            <a:off x="7316746" y="3361541"/>
            <a:ext cx="2283274" cy="485518"/>
          </a:xfrm>
          <a:prstGeom prst="rect">
            <a:avLst/>
          </a:prstGeom>
        </p:spPr>
      </p:pic>
      <p:grpSp>
        <p:nvGrpSpPr>
          <p:cNvPr id="30" name="Группа 29"/>
          <p:cNvGrpSpPr/>
          <p:nvPr/>
        </p:nvGrpSpPr>
        <p:grpSpPr bwMode="auto">
          <a:xfrm>
            <a:off x="620827" y="3625416"/>
            <a:ext cx="5213373" cy="3046988"/>
            <a:chOff x="600657" y="3647020"/>
            <a:chExt cx="5213373" cy="3046988"/>
          </a:xfrm>
        </p:grpSpPr>
        <p:grpSp>
          <p:nvGrpSpPr>
            <p:cNvPr id="19" name="Группа 18"/>
            <p:cNvGrpSpPr/>
            <p:nvPr/>
          </p:nvGrpSpPr>
          <p:grpSpPr bwMode="auto">
            <a:xfrm>
              <a:off x="600657" y="3647020"/>
              <a:ext cx="5213373" cy="3046988"/>
              <a:chOff x="7343031" y="3018842"/>
              <a:chExt cx="5417767" cy="3046988"/>
            </a:xfrm>
          </p:grpSpPr>
          <p:pic>
            <p:nvPicPr>
              <p:cNvPr id="20" name="Рисунок 19"/>
              <p:cNvPicPr>
                <a:picLocks noChangeAspect="1"/>
              </p:cNvPicPr>
              <p:nvPr/>
            </p:nvPicPr>
            <p:blipFill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tretch/>
            </p:blipFill>
            <p:spPr bwMode="auto">
              <a:xfrm>
                <a:off x="7343031" y="3034114"/>
                <a:ext cx="215999" cy="216000"/>
              </a:xfrm>
              <a:prstGeom prst="rect">
                <a:avLst/>
              </a:prstGeom>
            </p:spPr>
          </p:pic>
          <p:sp>
            <p:nvSpPr>
              <p:cNvPr id="21" name="Прямоугольник 20"/>
              <p:cNvSpPr/>
              <p:nvPr/>
            </p:nvSpPr>
            <p:spPr bwMode="auto">
              <a:xfrm>
                <a:off x="7704606" y="3018842"/>
                <a:ext cx="5056192" cy="3046988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ru-RU" sz="1200">
                    <a:solidFill>
                      <a:srgbClr val="00589A"/>
                    </a:solidFill>
                  </a:rPr>
                  <a:t>02.03.01 </a:t>
                </a:r>
                <a:r>
                  <a:rPr lang="ru-RU" sz="1200">
                    <a:solidFill>
                      <a:schemeClr val="bg2">
                        <a:lumMod val="25000"/>
                      </a:schemeClr>
                    </a:solidFill>
                  </a:rPr>
                  <a:t>- Математика </a:t>
                </a:r>
                <a:r>
                  <a:rPr lang="ru-RU" sz="1200">
                    <a:solidFill>
                      <a:schemeClr val="bg2">
                        <a:lumMod val="25000"/>
                      </a:schemeClr>
                    </a:solidFill>
                  </a:rPr>
                  <a:t>и компьютерные </a:t>
                </a:r>
                <a:r>
                  <a:rPr lang="ru-RU" sz="1200">
                    <a:solidFill>
                      <a:schemeClr val="bg2">
                        <a:lumMod val="25000"/>
                      </a:schemeClr>
                    </a:solidFill>
                  </a:rPr>
                  <a:t>науки;</a:t>
                </a:r>
                <a:endParaRPr/>
              </a:p>
              <a:p>
                <a:pPr>
                  <a:defRPr/>
                </a:pPr>
                <a:endParaRPr lang="ru-RU" sz="1200">
                  <a:solidFill>
                    <a:schemeClr val="bg2">
                      <a:lumMod val="25000"/>
                    </a:schemeClr>
                  </a:solidFill>
                </a:endParaRPr>
              </a:p>
              <a:p>
                <a:pPr>
                  <a:defRPr/>
                </a:pPr>
                <a:r>
                  <a:rPr lang="ru-RU" sz="1200">
                    <a:solidFill>
                      <a:srgbClr val="00589A"/>
                    </a:solidFill>
                  </a:rPr>
                  <a:t>05.03.06</a:t>
                </a:r>
                <a:r>
                  <a:rPr lang="ru-RU" sz="120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</a:t>
                </a:r>
                <a:r>
                  <a:rPr lang="ru-RU" sz="120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- Экология и </a:t>
                </a:r>
                <a:r>
                  <a:rPr lang="ru-RU" sz="120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природопользование;</a:t>
                </a:r>
                <a:endParaRPr/>
              </a:p>
              <a:p>
                <a:pPr>
                  <a:defRPr/>
                </a:pPr>
                <a:endParaRPr lang="ru-RU" sz="12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  <a:p>
                <a:pPr>
                  <a:defRPr/>
                </a:pPr>
                <a:r>
                  <a:rPr lang="ru-RU" sz="1200">
                    <a:solidFill>
                      <a:srgbClr val="00589A"/>
                    </a:solidFill>
                  </a:rPr>
                  <a:t>08.03.01</a:t>
                </a:r>
                <a:r>
                  <a:rPr lang="ru-RU" sz="120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- </a:t>
                </a:r>
                <a:r>
                  <a:rPr lang="ru-RU" sz="120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Строительство;</a:t>
                </a:r>
                <a:endParaRPr/>
              </a:p>
              <a:p>
                <a:pPr>
                  <a:defRPr/>
                </a:pPr>
                <a:endParaRPr lang="ru-RU" sz="12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  <a:p>
                <a:pPr>
                  <a:defRPr/>
                </a:pPr>
                <a:r>
                  <a:rPr lang="ru-RU" sz="1200">
                    <a:solidFill>
                      <a:srgbClr val="00589A"/>
                    </a:solidFill>
                  </a:rPr>
                  <a:t>13.03.01</a:t>
                </a:r>
                <a:r>
                  <a:rPr lang="ru-RU" sz="120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- Теплоэнергетика и </a:t>
                </a:r>
                <a:r>
                  <a:rPr lang="ru-RU" sz="120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теплотехника</a:t>
                </a:r>
                <a:r>
                  <a:rPr lang="en-US" sz="120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;</a:t>
                </a:r>
                <a:endParaRPr lang="ru-RU" sz="12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  <a:p>
                <a:pPr>
                  <a:defRPr/>
                </a:pPr>
                <a:endParaRPr lang="ru-RU" sz="1200">
                  <a:solidFill>
                    <a:srgbClr val="00589A"/>
                  </a:solidFill>
                </a:endParaRPr>
              </a:p>
              <a:p>
                <a:pPr>
                  <a:defRPr/>
                </a:pPr>
                <a:r>
                  <a:rPr lang="ru-RU" sz="1200">
                    <a:solidFill>
                      <a:srgbClr val="00589A"/>
                    </a:solidFill>
                  </a:rPr>
                  <a:t>13.03.02</a:t>
                </a:r>
                <a:r>
                  <a:rPr lang="ru-RU" sz="120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</a:t>
                </a:r>
                <a:r>
                  <a:rPr lang="ru-RU" sz="120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- Электроэнергетика и электротехника</a:t>
                </a:r>
                <a:r>
                  <a:rPr lang="ru-RU" sz="120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;</a:t>
                </a:r>
                <a:endParaRPr/>
              </a:p>
              <a:p>
                <a:pPr>
                  <a:defRPr/>
                </a:pPr>
                <a:endParaRPr lang="ru-RU" sz="12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  <a:p>
                <a:pPr>
                  <a:defRPr/>
                </a:pPr>
                <a:r>
                  <a:rPr lang="ru-RU" sz="1200">
                    <a:solidFill>
                      <a:srgbClr val="00589A"/>
                    </a:solidFill>
                  </a:rPr>
                  <a:t>15.03.04</a:t>
                </a:r>
                <a:r>
                  <a:rPr lang="ru-RU" sz="120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- Автоматизация технологических процессов и производств</a:t>
                </a:r>
                <a:r>
                  <a:rPr lang="ru-RU" sz="120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;</a:t>
                </a:r>
                <a:endParaRPr/>
              </a:p>
              <a:p>
                <a:pPr>
                  <a:defRPr/>
                </a:pPr>
                <a:endParaRPr lang="ru-RU" sz="12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  <a:p>
                <a:pPr>
                  <a:defRPr/>
                </a:pPr>
                <a:r>
                  <a:rPr lang="ru-RU" sz="1200">
                    <a:solidFill>
                      <a:srgbClr val="00589A"/>
                    </a:solidFill>
                  </a:rPr>
                  <a:t>18.03.01</a:t>
                </a:r>
                <a:r>
                  <a:rPr lang="ru-RU" sz="120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- Химическая </a:t>
                </a:r>
                <a:r>
                  <a:rPr lang="ru-RU" sz="120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технология;</a:t>
                </a:r>
                <a:endParaRPr/>
              </a:p>
              <a:p>
                <a:pPr>
                  <a:defRPr/>
                </a:pPr>
                <a:endParaRPr lang="ru-RU" sz="12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  <a:p>
                <a:pPr>
                  <a:defRPr/>
                </a:pPr>
                <a:r>
                  <a:rPr lang="ru-RU" sz="1200">
                    <a:solidFill>
                      <a:srgbClr val="00589A"/>
                    </a:solidFill>
                  </a:rPr>
                  <a:t>20.03.01</a:t>
                </a:r>
                <a:r>
                  <a:rPr lang="ru-RU" sz="120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- </a:t>
                </a:r>
                <a:r>
                  <a:rPr lang="ru-RU" sz="120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Техносферная</a:t>
                </a:r>
                <a:r>
                  <a:rPr lang="ru-RU" sz="120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безопасность.</a:t>
                </a:r>
                <a:endParaRPr lang="ru-RU" sz="12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  <a:p>
                <a:pPr>
                  <a:defRPr/>
                </a:pPr>
                <a:endParaRPr lang="en-US" sz="12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pic>
          <p:nvPicPr>
            <p:cNvPr id="65" name="Рисунок 64"/>
            <p:cNvPicPr>
              <a:picLocks noChangeAspect="1"/>
            </p:cNvPicPr>
            <p:nvPr/>
          </p:nvPicPr>
          <p:blipFill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/>
          </p:blipFill>
          <p:spPr bwMode="auto">
            <a:xfrm>
              <a:off x="600657" y="4038945"/>
              <a:ext cx="207850" cy="216000"/>
            </a:xfrm>
            <a:prstGeom prst="rect">
              <a:avLst/>
            </a:prstGeom>
          </p:spPr>
        </p:pic>
        <p:pic>
          <p:nvPicPr>
            <p:cNvPr id="66" name="Рисунок 65"/>
            <p:cNvPicPr>
              <a:picLocks noChangeAspect="1"/>
            </p:cNvPicPr>
            <p:nvPr/>
          </p:nvPicPr>
          <p:blipFill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/>
          </p:blipFill>
          <p:spPr bwMode="auto">
            <a:xfrm>
              <a:off x="600657" y="4415598"/>
              <a:ext cx="207850" cy="216000"/>
            </a:xfrm>
            <a:prstGeom prst="rect">
              <a:avLst/>
            </a:prstGeom>
          </p:spPr>
        </p:pic>
        <p:pic>
          <p:nvPicPr>
            <p:cNvPr id="67" name="Рисунок 66"/>
            <p:cNvPicPr>
              <a:picLocks noChangeAspect="1"/>
            </p:cNvPicPr>
            <p:nvPr/>
          </p:nvPicPr>
          <p:blipFill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/>
          </p:blipFill>
          <p:spPr bwMode="auto">
            <a:xfrm>
              <a:off x="600657" y="4787133"/>
              <a:ext cx="207850" cy="216000"/>
            </a:xfrm>
            <a:prstGeom prst="rect">
              <a:avLst/>
            </a:prstGeom>
          </p:spPr>
        </p:pic>
        <p:pic>
          <p:nvPicPr>
            <p:cNvPr id="68" name="Рисунок 67"/>
            <p:cNvPicPr>
              <a:picLocks noChangeAspect="1"/>
            </p:cNvPicPr>
            <p:nvPr/>
          </p:nvPicPr>
          <p:blipFill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/>
          </p:blipFill>
          <p:spPr bwMode="auto">
            <a:xfrm>
              <a:off x="600657" y="5158668"/>
              <a:ext cx="207850" cy="216000"/>
            </a:xfrm>
            <a:prstGeom prst="rect">
              <a:avLst/>
            </a:prstGeom>
          </p:spPr>
        </p:pic>
        <p:pic>
          <p:nvPicPr>
            <p:cNvPr id="69" name="Рисунок 68"/>
            <p:cNvPicPr>
              <a:picLocks noChangeAspect="1"/>
            </p:cNvPicPr>
            <p:nvPr/>
          </p:nvPicPr>
          <p:blipFill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/>
          </p:blipFill>
          <p:spPr bwMode="auto">
            <a:xfrm>
              <a:off x="600657" y="5530203"/>
              <a:ext cx="207850" cy="216000"/>
            </a:xfrm>
            <a:prstGeom prst="rect">
              <a:avLst/>
            </a:prstGeom>
          </p:spPr>
        </p:pic>
        <p:pic>
          <p:nvPicPr>
            <p:cNvPr id="70" name="Рисунок 69"/>
            <p:cNvPicPr>
              <a:picLocks noChangeAspect="1"/>
            </p:cNvPicPr>
            <p:nvPr/>
          </p:nvPicPr>
          <p:blipFill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/>
          </p:blipFill>
          <p:spPr bwMode="auto">
            <a:xfrm>
              <a:off x="600657" y="5901738"/>
              <a:ext cx="207850" cy="216000"/>
            </a:xfrm>
            <a:prstGeom prst="rect">
              <a:avLst/>
            </a:prstGeom>
          </p:spPr>
        </p:pic>
        <p:pic>
          <p:nvPicPr>
            <p:cNvPr id="71" name="Рисунок 70"/>
            <p:cNvPicPr>
              <a:picLocks noChangeAspect="1"/>
            </p:cNvPicPr>
            <p:nvPr/>
          </p:nvPicPr>
          <p:blipFill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/>
          </p:blipFill>
          <p:spPr bwMode="auto">
            <a:xfrm>
              <a:off x="600657" y="6273273"/>
              <a:ext cx="207850" cy="216000"/>
            </a:xfrm>
            <a:prstGeom prst="rect">
              <a:avLst/>
            </a:prstGeom>
          </p:spPr>
        </p:pic>
      </p:grpSp>
      <p:pic>
        <p:nvPicPr>
          <p:cNvPr id="72" name="Рисунок 71"/>
          <p:cNvPicPr>
            <a:picLocks noChangeAspect="1"/>
          </p:cNvPicPr>
          <p:nvPr/>
        </p:nvPicPr>
        <p:blipFill>
          <a:blip r:embed="rId12"/>
          <a:stretch/>
        </p:blipFill>
        <p:spPr bwMode="auto">
          <a:xfrm>
            <a:off x="10108971" y="3132512"/>
            <a:ext cx="889784" cy="939524"/>
          </a:xfrm>
          <a:prstGeom prst="rect">
            <a:avLst/>
          </a:prstGeom>
        </p:spPr>
      </p:pic>
      <p:sp>
        <p:nvSpPr>
          <p:cNvPr id="73" name="AutoShape 2" descr="Иркутский национальный исследовательский технический университет"/>
          <p:cNvSpPr>
            <a:spLocks noChangeArrowheads="1" noChangeAspect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/>
          </a:bodyPr>
          <a:lstStyle/>
          <a:p>
            <a:pPr>
              <a:defRPr/>
            </a:pPr>
            <a:endParaRPr lang="ru-RU"/>
          </a:p>
        </p:txBody>
      </p:sp>
      <p:sp>
        <p:nvSpPr>
          <p:cNvPr id="74" name="AutoShape 4" descr="Иркутский национальный исследовательский технический университет"/>
          <p:cNvSpPr>
            <a:spLocks noChangeArrowheads="1" noChangeAspect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/>
          </a:bodyPr>
          <a:lstStyle/>
          <a:p>
            <a:pPr>
              <a:defRPr/>
            </a:pPr>
            <a:endParaRPr lang="ru-RU"/>
          </a:p>
        </p:txBody>
      </p:sp>
      <p:pic>
        <p:nvPicPr>
          <p:cNvPr id="75" name="Рисунок 74"/>
          <p:cNvPicPr>
            <a:picLocks noChangeAspect="1"/>
          </p:cNvPicPr>
          <p:nvPr/>
        </p:nvPicPr>
        <p:blipFill>
          <a:blip r:embed="rId13"/>
          <a:stretch/>
        </p:blipFill>
        <p:spPr bwMode="auto">
          <a:xfrm>
            <a:off x="7316746" y="4150486"/>
            <a:ext cx="936768" cy="936770"/>
          </a:xfrm>
          <a:prstGeom prst="rect">
            <a:avLst/>
          </a:prstGeom>
        </p:spPr>
      </p:pic>
      <p:pic>
        <p:nvPicPr>
          <p:cNvPr id="76" name="Рисунок 75"/>
          <p:cNvPicPr>
            <a:picLocks noChangeAspect="1"/>
          </p:cNvPicPr>
          <p:nvPr/>
        </p:nvPicPr>
        <p:blipFill>
          <a:blip r:embed="rId14"/>
          <a:stretch/>
        </p:blipFill>
        <p:spPr bwMode="auto">
          <a:xfrm>
            <a:off x="7332541" y="2591287"/>
            <a:ext cx="1354626" cy="37335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7162224" y="-69797"/>
            <a:ext cx="4977149" cy="923861"/>
          </a:xfrm>
        </p:spPr>
        <p:txBody>
          <a:bodyPr>
            <a:norm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ru-RU" sz="3200" b="1">
                <a:solidFill>
                  <a:srgbClr val="00589A"/>
                </a:solidFill>
                <a:latin typeface="+mn-lt"/>
                <a:ea typeface="Anonymous Pro"/>
                <a:cs typeface="+mn-cs"/>
              </a:rPr>
              <a:t>Целевой прием</a:t>
            </a:r>
            <a:r>
              <a:rPr lang="en-US" sz="3200" b="1">
                <a:solidFill>
                  <a:srgbClr val="00589A"/>
                </a:solidFill>
                <a:latin typeface="+mn-lt"/>
                <a:ea typeface="Anonymous Pro"/>
                <a:cs typeface="+mn-cs"/>
              </a:rPr>
              <a:t> </a:t>
            </a:r>
            <a:r>
              <a:rPr lang="ru-RU" sz="3200" b="1">
                <a:solidFill>
                  <a:srgbClr val="FF6801"/>
                </a:solidFill>
                <a:latin typeface="+mn-lt"/>
                <a:ea typeface="Anonymous Pro"/>
                <a:cs typeface="+mn-cs"/>
              </a:rPr>
              <a:t>2025/2026</a:t>
            </a:r>
            <a:r>
              <a:rPr lang="ru-RU" sz="3200" b="1">
                <a:solidFill>
                  <a:srgbClr val="EC7524"/>
                </a:solidFill>
                <a:latin typeface="+mn-lt"/>
                <a:ea typeface="Anonymous Pro"/>
                <a:cs typeface="+mn-cs"/>
              </a:rPr>
              <a:t> </a:t>
            </a:r>
            <a:endParaRPr lang="ru-RU" sz="3200">
              <a:latin typeface="+mn-lt"/>
              <a:ea typeface="Anonymous Pro"/>
            </a:endParaRPr>
          </a:p>
        </p:txBody>
      </p:sp>
      <p:pic>
        <p:nvPicPr>
          <p:cNvPr id="6" name="Picture 2" descr="C:\Users\елизавета\Documents\Dagency\РусГидро\ДГК\ДГК_LOGO.png"/>
          <p:cNvPicPr>
            <a:picLocks noChangeAspect="1" noChangeArrowheads="1"/>
          </p:cNvPicPr>
          <p:nvPr/>
        </p:nvPicPr>
        <p:blipFill>
          <a:blip r:embed="rId2"/>
          <a:srcRect l="0" t="0" r="11045" b="0"/>
          <a:stretch/>
        </p:blipFill>
        <p:spPr bwMode="auto">
          <a:xfrm>
            <a:off x="0" y="9144"/>
            <a:ext cx="1897182" cy="108845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8" name="0E1688E1-7C5F-4D08-92B0-227AFFFAF36B" descr="IMG_2510.PNG"/>
          <p:cNvPicPr/>
          <p:nvPr/>
        </p:nvPicPr>
        <p:blipFill>
          <a:blip r:embed="rId3"/>
          <a:stretch/>
        </p:blipFill>
        <p:spPr bwMode="auto">
          <a:xfrm>
            <a:off x="3991392" y="933006"/>
            <a:ext cx="396000" cy="3960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Прямоугольник 8"/>
          <p:cNvSpPr/>
          <p:nvPr/>
        </p:nvSpPr>
        <p:spPr bwMode="auto">
          <a:xfrm>
            <a:off x="474082" y="1213185"/>
            <a:ext cx="35173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400" i="1">
                <a:solidFill>
                  <a:srgbClr val="FF6801"/>
                </a:solidFill>
              </a:rPr>
              <a:t>Навигатор поступления</a:t>
            </a:r>
            <a:endParaRPr lang="ru-RU" sz="2400" i="1">
              <a:solidFill>
                <a:srgbClr val="FF680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474082" y="1955029"/>
            <a:ext cx="54343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400" b="1">
                <a:solidFill>
                  <a:srgbClr val="00589A"/>
                </a:solidFill>
              </a:rPr>
              <a:t>Сроки приемной кампании в 2025 году</a:t>
            </a:r>
            <a:endParaRPr lang="ru-RU" sz="2400" b="1">
              <a:solidFill>
                <a:srgbClr val="00589A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 bwMode="auto">
          <a:xfrm>
            <a:off x="7144347" y="1948788"/>
            <a:ext cx="434009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>
                <a:solidFill>
                  <a:schemeClr val="tx1">
                    <a:lumMod val="85000"/>
                    <a:lumOff val="15000"/>
                  </a:schemeClr>
                </a:solidFill>
              </a:rPr>
              <a:t>В 2025 году нужен </a:t>
            </a:r>
            <a:r>
              <a:rPr lang="ru-RU" sz="1600" i="1">
                <a:solidFill>
                  <a:srgbClr val="00589A"/>
                </a:solidFill>
              </a:rPr>
              <a:t>стандартный пакет документов </a:t>
            </a:r>
            <a:r>
              <a:rPr lang="ru-RU" sz="1600">
                <a:solidFill>
                  <a:schemeClr val="tx1">
                    <a:lumMod val="85000"/>
                    <a:lumOff val="15000"/>
                  </a:schemeClr>
                </a:solidFill>
              </a:rPr>
              <a:t>для поступления в вуз:</a:t>
            </a:r>
            <a:endParaRPr lang="ru-RU" sz="16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061801" y="3237496"/>
            <a:ext cx="37235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>
                <a:solidFill>
                  <a:schemeClr val="tx1">
                    <a:lumMod val="85000"/>
                    <a:lumOff val="15000"/>
                  </a:schemeClr>
                </a:solidFill>
              </a:rPr>
              <a:t>Приемная кампания начнется </a:t>
            </a:r>
            <a:r>
              <a:rPr lang="ru-RU" b="1" i="1">
                <a:solidFill>
                  <a:srgbClr val="FF6801"/>
                </a:solidFill>
              </a:rPr>
              <a:t>20 июня</a:t>
            </a:r>
            <a:endParaRPr lang="ru-RU" b="1" i="1">
              <a:solidFill>
                <a:srgbClr val="FF6801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 bwMode="auto">
          <a:xfrm>
            <a:off x="1040099" y="3854666"/>
            <a:ext cx="54761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>
                <a:solidFill>
                  <a:schemeClr val="tx1">
                    <a:lumMod val="85000"/>
                    <a:lumOff val="15000"/>
                  </a:schemeClr>
                </a:solidFill>
              </a:rPr>
              <a:t>Прием заявлений и документов у абитуриентов</a:t>
            </a:r>
            <a:r>
              <a:rPr lang="ru-RU" sz="140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ru-RU" b="1" i="1">
                <a:solidFill>
                  <a:srgbClr val="FF6801"/>
                </a:solidFill>
              </a:rPr>
              <a:t>до</a:t>
            </a:r>
            <a:r>
              <a:rPr lang="ru-RU" b="1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ru-RU" b="1" i="1">
                <a:solidFill>
                  <a:srgbClr val="FF6801"/>
                </a:solidFill>
              </a:rPr>
              <a:t>25 июля</a:t>
            </a:r>
            <a:endParaRPr lang="ru-RU" b="1" i="1">
              <a:solidFill>
                <a:srgbClr val="FF6801"/>
              </a:solidFill>
            </a:endParaRPr>
          </a:p>
        </p:txBody>
      </p:sp>
      <p:grpSp>
        <p:nvGrpSpPr>
          <p:cNvPr id="110" name="Группа 109"/>
          <p:cNvGrpSpPr/>
          <p:nvPr/>
        </p:nvGrpSpPr>
        <p:grpSpPr bwMode="auto">
          <a:xfrm>
            <a:off x="4780178" y="2175092"/>
            <a:ext cx="2126525" cy="1238258"/>
            <a:chOff x="4718774" y="2190741"/>
            <a:chExt cx="2126525" cy="1238258"/>
          </a:xfrm>
        </p:grpSpPr>
        <p:cxnSp>
          <p:nvCxnSpPr>
            <p:cNvPr id="33" name="Прямая соединительная линия 32"/>
            <p:cNvCxnSpPr>
              <a:cxnSpLocks/>
            </p:cNvCxnSpPr>
            <p:nvPr/>
          </p:nvCxnSpPr>
          <p:spPr bwMode="auto">
            <a:xfrm flipV="1">
              <a:off x="6516283" y="2190741"/>
              <a:ext cx="0" cy="1238258"/>
            </a:xfrm>
            <a:prstGeom prst="line">
              <a:avLst/>
            </a:prstGeom>
            <a:noFill/>
            <a:ln w="12700" cap="flat">
              <a:solidFill>
                <a:schemeClr val="tx1">
                  <a:lumMod val="50000"/>
                  <a:lumOff val="50000"/>
                </a:schemeClr>
              </a:solidFill>
              <a:prstDash val="dash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</p:cxnSp>
        <p:cxnSp>
          <p:nvCxnSpPr>
            <p:cNvPr id="34" name="Прямая соединительная линия 33"/>
            <p:cNvCxnSpPr>
              <a:cxnSpLocks/>
            </p:cNvCxnSpPr>
            <p:nvPr/>
          </p:nvCxnSpPr>
          <p:spPr bwMode="auto">
            <a:xfrm>
              <a:off x="4718774" y="3429000"/>
              <a:ext cx="1797508" cy="0"/>
            </a:xfrm>
            <a:prstGeom prst="line">
              <a:avLst/>
            </a:prstGeom>
            <a:noFill/>
            <a:ln w="12700" cap="flat">
              <a:solidFill>
                <a:schemeClr val="tx1">
                  <a:lumMod val="50000"/>
                  <a:lumOff val="50000"/>
                </a:schemeClr>
              </a:solidFill>
              <a:prstDash val="dash"/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</p:cxnSp>
        <p:cxnSp>
          <p:nvCxnSpPr>
            <p:cNvPr id="35" name="Прямая соединительная линия 34"/>
            <p:cNvCxnSpPr>
              <a:cxnSpLocks/>
            </p:cNvCxnSpPr>
            <p:nvPr/>
          </p:nvCxnSpPr>
          <p:spPr bwMode="auto">
            <a:xfrm>
              <a:off x="6516773" y="2190741"/>
              <a:ext cx="328527" cy="0"/>
            </a:xfrm>
            <a:prstGeom prst="line">
              <a:avLst/>
            </a:prstGeom>
            <a:noFill/>
            <a:ln w="12700" cap="flat">
              <a:solidFill>
                <a:schemeClr val="tx1">
                  <a:lumMod val="50000"/>
                  <a:lumOff val="50000"/>
                </a:schemeClr>
              </a:solidFill>
              <a:prstDash val="dash"/>
              <a:round/>
              <a:tailEnd type="arrow"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</p:cxnSp>
      </p:grpSp>
      <p:grpSp>
        <p:nvGrpSpPr>
          <p:cNvPr id="3" name="Группа 2"/>
          <p:cNvGrpSpPr/>
          <p:nvPr/>
        </p:nvGrpSpPr>
        <p:grpSpPr bwMode="auto">
          <a:xfrm>
            <a:off x="7314832" y="2610918"/>
            <a:ext cx="4671932" cy="1815882"/>
            <a:chOff x="7281052" y="3205927"/>
            <a:chExt cx="4855100" cy="1815882"/>
          </a:xfrm>
        </p:grpSpPr>
        <p:pic>
          <p:nvPicPr>
            <p:cNvPr id="14" name="Рисунок 13"/>
            <p:cNvPicPr>
              <a:picLocks noChangeAspect="1"/>
            </p:cNvPicPr>
            <p:nvPr/>
          </p:nvPicPr>
          <p:blipFill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/>
          </p:blipFill>
          <p:spPr bwMode="auto">
            <a:xfrm>
              <a:off x="7281052" y="3265643"/>
              <a:ext cx="229828" cy="229830"/>
            </a:xfrm>
            <a:prstGeom prst="rect">
              <a:avLst/>
            </a:prstGeom>
          </p:spPr>
        </p:pic>
        <p:sp>
          <p:nvSpPr>
            <p:cNvPr id="17" name="Прямоугольник 16"/>
            <p:cNvSpPr/>
            <p:nvPr/>
          </p:nvSpPr>
          <p:spPr bwMode="auto">
            <a:xfrm>
              <a:off x="7609279" y="3205927"/>
              <a:ext cx="4526873" cy="1815882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140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заявление;</a:t>
              </a:r>
              <a:endParaRPr/>
            </a:p>
            <a:p>
              <a:pPr>
                <a:defRPr/>
              </a:pPr>
              <a:endParaRPr lang="ru-RU" sz="14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  <a:p>
              <a:pPr>
                <a:defRPr/>
              </a:pPr>
              <a:r>
                <a:rPr lang="ru-RU" sz="140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копия паспорта;</a:t>
              </a:r>
              <a:endParaRPr/>
            </a:p>
            <a:p>
              <a:pPr>
                <a:defRPr/>
              </a:pPr>
              <a:endParaRPr lang="ru-RU" sz="14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  <a:p>
              <a:pPr>
                <a:defRPr/>
              </a:pPr>
              <a:r>
                <a:rPr lang="ru-RU" sz="140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копия аттестата с приложением;</a:t>
              </a:r>
              <a:endParaRPr/>
            </a:p>
            <a:p>
              <a:pPr>
                <a:defRPr/>
              </a:pPr>
              <a:endParaRPr lang="ru-RU" sz="14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  <a:p>
              <a:pPr>
                <a:defRPr/>
              </a:pPr>
              <a:r>
                <a:rPr lang="ru-RU" sz="140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документы, подтверждающие льготу или индивидуальные достижения</a:t>
              </a:r>
              <a:endParaRPr lang="ru-RU" sz="14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36" name="Рисунок 35"/>
            <p:cNvPicPr>
              <a:picLocks noChangeAspect="1"/>
            </p:cNvPicPr>
            <p:nvPr/>
          </p:nvPicPr>
          <p:blipFill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/>
          </p:blipFill>
          <p:spPr bwMode="auto">
            <a:xfrm>
              <a:off x="7292606" y="3689755"/>
              <a:ext cx="229828" cy="229830"/>
            </a:xfrm>
            <a:prstGeom prst="rect">
              <a:avLst/>
            </a:prstGeom>
          </p:spPr>
        </p:pic>
        <p:pic>
          <p:nvPicPr>
            <p:cNvPr id="37" name="Рисунок 36"/>
            <p:cNvPicPr>
              <a:picLocks noChangeAspect="1"/>
            </p:cNvPicPr>
            <p:nvPr/>
          </p:nvPicPr>
          <p:blipFill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/>
          </p:blipFill>
          <p:spPr bwMode="auto">
            <a:xfrm>
              <a:off x="7281052" y="4113868"/>
              <a:ext cx="229828" cy="229830"/>
            </a:xfrm>
            <a:prstGeom prst="rect">
              <a:avLst/>
            </a:prstGeom>
          </p:spPr>
        </p:pic>
        <p:pic>
          <p:nvPicPr>
            <p:cNvPr id="38" name="Рисунок 37"/>
            <p:cNvPicPr>
              <a:picLocks noChangeAspect="1"/>
            </p:cNvPicPr>
            <p:nvPr/>
          </p:nvPicPr>
          <p:blipFill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/>
          </p:blipFill>
          <p:spPr bwMode="auto">
            <a:xfrm>
              <a:off x="7281052" y="4540402"/>
              <a:ext cx="229828" cy="229830"/>
            </a:xfrm>
            <a:prstGeom prst="rect">
              <a:avLst/>
            </a:prstGeom>
          </p:spPr>
        </p:pic>
      </p:grpSp>
      <p:sp>
        <p:nvSpPr>
          <p:cNvPr id="5" name="Прямоугольник 4"/>
          <p:cNvSpPr/>
          <p:nvPr/>
        </p:nvSpPr>
        <p:spPr bwMode="auto">
          <a:xfrm>
            <a:off x="1054005" y="5724318"/>
            <a:ext cx="52853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600">
                <a:solidFill>
                  <a:schemeClr val="tx1">
                    <a:lumMod val="85000"/>
                    <a:lumOff val="15000"/>
                  </a:schemeClr>
                </a:solidFill>
              </a:rPr>
              <a:t>Заключение договоров по целевой квоте</a:t>
            </a:r>
            <a:r>
              <a:rPr lang="ru-RU" sz="140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ru-RU" b="1" i="1">
                <a:solidFill>
                  <a:srgbClr val="FF6801"/>
                </a:solidFill>
              </a:rPr>
              <a:t>до</a:t>
            </a:r>
            <a:r>
              <a:rPr lang="ru-RU" b="1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ru-RU" b="1" i="1">
                <a:solidFill>
                  <a:srgbClr val="FF6801"/>
                </a:solidFill>
              </a:rPr>
              <a:t>1 сентября</a:t>
            </a:r>
            <a:endParaRPr lang="ru-RU" b="1" i="1">
              <a:solidFill>
                <a:srgbClr val="FF6801"/>
              </a:solidFill>
            </a:endParaRPr>
          </a:p>
        </p:txBody>
      </p:sp>
      <p:sp>
        <p:nvSpPr>
          <p:cNvPr id="39" name="Прямоугольник 38"/>
          <p:cNvSpPr/>
          <p:nvPr/>
        </p:nvSpPr>
        <p:spPr bwMode="auto">
          <a:xfrm>
            <a:off x="1040099" y="4503682"/>
            <a:ext cx="6109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600">
                <a:solidFill>
                  <a:schemeClr val="tx1">
                    <a:lumMod val="85000"/>
                    <a:lumOff val="15000"/>
                  </a:schemeClr>
                </a:solidFill>
              </a:rPr>
              <a:t>Согласование </a:t>
            </a:r>
            <a:r>
              <a:rPr lang="ru-RU" sz="1600">
                <a:solidFill>
                  <a:schemeClr val="tx1">
                    <a:lumMod val="85000"/>
                    <a:lumOff val="15000"/>
                  </a:schemeClr>
                </a:solidFill>
              </a:rPr>
              <a:t>или отклонение заявок </a:t>
            </a:r>
            <a:r>
              <a:rPr lang="ru-RU" sz="1600">
                <a:solidFill>
                  <a:schemeClr val="tx1">
                    <a:lumMod val="85000"/>
                    <a:lumOff val="15000"/>
                  </a:schemeClr>
                </a:solidFill>
              </a:rPr>
              <a:t>работодателями </a:t>
            </a:r>
            <a:r>
              <a:rPr lang="ru-RU" b="1" i="1">
                <a:solidFill>
                  <a:srgbClr val="FF6801"/>
                </a:solidFill>
              </a:rPr>
              <a:t>до</a:t>
            </a:r>
            <a:r>
              <a:rPr lang="ru-RU" b="1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ru-RU" b="1" i="1">
                <a:solidFill>
                  <a:srgbClr val="FF6801"/>
                </a:solidFill>
              </a:rPr>
              <a:t>27 июля</a:t>
            </a:r>
            <a:endParaRPr lang="ru-RU" b="1" i="1">
              <a:solidFill>
                <a:srgbClr val="FF6801"/>
              </a:solidFill>
            </a:endParaRPr>
          </a:p>
        </p:txBody>
      </p:sp>
      <p:sp>
        <p:nvSpPr>
          <p:cNvPr id="40" name="Прямоугольник 39"/>
          <p:cNvSpPr/>
          <p:nvPr/>
        </p:nvSpPr>
        <p:spPr bwMode="auto">
          <a:xfrm>
            <a:off x="1044841" y="5107148"/>
            <a:ext cx="34084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600">
                <a:solidFill>
                  <a:schemeClr val="tx1">
                    <a:lumMod val="85000"/>
                    <a:lumOff val="15000"/>
                  </a:schemeClr>
                </a:solidFill>
              </a:rPr>
              <a:t>Приказы о зачислении </a:t>
            </a:r>
            <a:r>
              <a:rPr lang="ru-RU" b="1" i="1">
                <a:solidFill>
                  <a:srgbClr val="FF6801"/>
                </a:solidFill>
              </a:rPr>
              <a:t>2-3 августа</a:t>
            </a:r>
            <a:endParaRPr lang="ru-RU" b="1" i="1">
              <a:solidFill>
                <a:srgbClr val="FF6801"/>
              </a:solidFill>
            </a:endParaRPr>
          </a:p>
        </p:txBody>
      </p:sp>
      <p:sp>
        <p:nvSpPr>
          <p:cNvPr id="51" name="Скругленный прямоугольник 50"/>
          <p:cNvSpPr/>
          <p:nvPr/>
        </p:nvSpPr>
        <p:spPr bwMode="auto">
          <a:xfrm>
            <a:off x="7317268" y="747500"/>
            <a:ext cx="2585319" cy="427453"/>
          </a:xfrm>
          <a:prstGeom prst="roundRect">
            <a:avLst>
              <a:gd name="adj" fmla="val 18280"/>
            </a:avLst>
          </a:prstGeom>
          <a:solidFill>
            <a:srgbClr val="FF6801"/>
          </a:solidFill>
          <a:ln w="38100" cap="flat">
            <a:noFill/>
            <a:prstDash val="solid"/>
            <a:round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rot="0" spcFirstLastPara="1" vertOverflow="overflow" horzOverflow="overflow" vert="horz" wrap="square" lIns="82970" tIns="82970" rIns="82970" bIns="82970" numCol="1" spcCol="38100" rtlCol="0" anchor="ctr">
            <a:spAutoFit/>
          </a:bodyPr>
          <a:lstStyle/>
          <a:p>
            <a:pPr lvl="0" defTabSz="839755">
              <a:defRPr/>
            </a:pPr>
            <a:r>
              <a:rPr lang="ru-RU" sz="1400" b="1">
                <a:solidFill>
                  <a:schemeClr val="bg1"/>
                </a:solidFill>
                <a:ea typeface="Arial"/>
                <a:cs typeface="Arial"/>
              </a:rPr>
              <a:t>Целевое обучение с ДГК</a:t>
            </a:r>
            <a:endParaRPr lang="ru-RU" sz="1400" b="1">
              <a:solidFill>
                <a:schemeClr val="bg1"/>
              </a:solidFill>
              <a:ea typeface="Arial"/>
              <a:cs typeface="Arial"/>
            </a:endParaRPr>
          </a:p>
        </p:txBody>
      </p:sp>
      <p:sp>
        <p:nvSpPr>
          <p:cNvPr id="52" name="Скругленный прямоугольник 51"/>
          <p:cNvSpPr/>
          <p:nvPr/>
        </p:nvSpPr>
        <p:spPr bwMode="auto">
          <a:xfrm>
            <a:off x="10056586" y="747500"/>
            <a:ext cx="1884338" cy="427453"/>
          </a:xfrm>
          <a:prstGeom prst="roundRect">
            <a:avLst>
              <a:gd name="adj" fmla="val 18280"/>
            </a:avLst>
          </a:prstGeom>
          <a:solidFill>
            <a:srgbClr val="00589A"/>
          </a:solidFill>
          <a:ln w="38100" cap="flat">
            <a:noFill/>
            <a:prstDash val="solid"/>
            <a:round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rot="0" spcFirstLastPara="1" vertOverflow="overflow" horzOverflow="overflow" vert="horz" wrap="square" lIns="82970" tIns="82970" rIns="82970" bIns="82970" numCol="1" spcCol="38100" rtlCol="0" anchor="ctr">
            <a:spAutoFit/>
          </a:bodyPr>
          <a:lstStyle/>
          <a:p>
            <a:pPr lvl="0" defTabSz="839755">
              <a:defRPr/>
            </a:pPr>
            <a:r>
              <a:rPr lang="ru-RU" sz="1400" b="1">
                <a:solidFill>
                  <a:schemeClr val="bg1"/>
                </a:solidFill>
                <a:ea typeface="Arial"/>
                <a:cs typeface="Arial"/>
              </a:rPr>
              <a:t>Слайд 6</a:t>
            </a:r>
            <a:endParaRPr lang="ru-RU" sz="1400" b="1">
              <a:solidFill>
                <a:schemeClr val="bg1"/>
              </a:solidFill>
              <a:ea typeface="Arial"/>
              <a:cs typeface="Arial"/>
            </a:endParaRPr>
          </a:p>
        </p:txBody>
      </p:sp>
      <p:pic>
        <p:nvPicPr>
          <p:cNvPr id="53" name="Рисунок 52"/>
          <p:cNvPicPr>
            <a:picLocks noChangeAspect="1"/>
          </p:cNvPicPr>
          <p:nvPr/>
        </p:nvPicPr>
        <p:blipFill>
          <a:blip r:embed="rId4">
            <a:lum bright="70000" contrast="-70000"/>
          </a:blip>
          <a:stretch/>
        </p:blipFill>
        <p:spPr bwMode="auto">
          <a:xfrm rot="5400000">
            <a:off x="10998756" y="867769"/>
            <a:ext cx="229828" cy="229830"/>
          </a:xfrm>
          <a:prstGeom prst="rect">
            <a:avLst/>
          </a:prstGeom>
        </p:spPr>
      </p:pic>
      <p:grpSp>
        <p:nvGrpSpPr>
          <p:cNvPr id="79" name="Группа 78"/>
          <p:cNvGrpSpPr/>
          <p:nvPr/>
        </p:nvGrpSpPr>
        <p:grpSpPr bwMode="auto">
          <a:xfrm>
            <a:off x="495430" y="2675107"/>
            <a:ext cx="357060" cy="3397248"/>
            <a:chOff x="472921" y="2573154"/>
            <a:chExt cx="369360" cy="3268671"/>
          </a:xfrm>
        </p:grpSpPr>
        <p:grpSp>
          <p:nvGrpSpPr>
            <p:cNvPr id="77" name="Группа 76"/>
            <p:cNvGrpSpPr/>
            <p:nvPr/>
          </p:nvGrpSpPr>
          <p:grpSpPr bwMode="auto">
            <a:xfrm>
              <a:off x="472921" y="2573154"/>
              <a:ext cx="359454" cy="3268671"/>
              <a:chOff x="472921" y="2573154"/>
              <a:chExt cx="359454" cy="3268671"/>
            </a:xfrm>
          </p:grpSpPr>
          <p:sp>
            <p:nvSpPr>
              <p:cNvPr id="60" name="Овал 59"/>
              <p:cNvSpPr/>
              <p:nvPr/>
            </p:nvSpPr>
            <p:spPr bwMode="auto">
              <a:xfrm>
                <a:off x="519166" y="2573154"/>
                <a:ext cx="313209" cy="290198"/>
              </a:xfrm>
              <a:prstGeom prst="ellipse">
                <a:avLst/>
              </a:prstGeom>
              <a:solidFill>
                <a:srgbClr val="A94D0F"/>
              </a:solidFill>
              <a:ln w="19050" cap="flat">
                <a:noFill/>
                <a:prstDash val="solid"/>
                <a:round/>
              </a:ln>
              <a:effectLst/>
            </p:spPr>
            <p:style>
              <a:lnRef idx="0">
                <a:srgbClr val="000000"/>
              </a:lnRef>
              <a:fillRef idx="0">
                <a:srgbClr val="000000"/>
              </a:fillRef>
              <a:effectRef idx="0">
                <a:srgbClr val="000000"/>
              </a:effectRef>
              <a:fontRef idx="none"/>
            </p:style>
            <p:txBody>
              <a:bodyPr rot="0" spcFirstLastPara="1" vertOverflow="overflow" horzOverflow="overflow" vert="horz" wrap="square" lIns="82970" tIns="82970" rIns="82970" bIns="82970" numCol="1" spcCol="38100" rtlCol="0" anchor="ctr">
                <a:spAutoFit/>
              </a:bodyPr>
              <a:lstStyle/>
              <a:p>
                <a:pPr marL="0" marR="0" indent="0" algn="l" defTabSz="839755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lang="ru-RU" sz="3200" b="0" i="0" u="none" strike="noStrike" cap="none" spc="0">
                  <a:ln>
                    <a:noFill/>
                  </a:ln>
                  <a:solidFill>
                    <a:srgbClr val="000000"/>
                  </a:solidFill>
                  <a:latin typeface="Arial"/>
                  <a:ea typeface="Arial"/>
                  <a:cs typeface="Arial"/>
                </a:endParaRPr>
              </a:p>
            </p:txBody>
          </p:sp>
          <p:grpSp>
            <p:nvGrpSpPr>
              <p:cNvPr id="50" name="Группа 49"/>
              <p:cNvGrpSpPr/>
              <p:nvPr/>
            </p:nvGrpSpPr>
            <p:grpSpPr bwMode="auto">
              <a:xfrm>
                <a:off x="472921" y="2877158"/>
                <a:ext cx="359454" cy="2964667"/>
                <a:chOff x="514705" y="2313867"/>
                <a:chExt cx="359454" cy="2964667"/>
              </a:xfrm>
            </p:grpSpPr>
            <p:cxnSp>
              <p:nvCxnSpPr>
                <p:cNvPr id="41" name="Прямая соединительная линия 40"/>
                <p:cNvCxnSpPr>
                  <a:cxnSpLocks/>
                </p:cNvCxnSpPr>
                <p:nvPr/>
              </p:nvCxnSpPr>
              <p:spPr bwMode="auto">
                <a:xfrm flipV="1">
                  <a:off x="672471" y="2313867"/>
                  <a:ext cx="45083" cy="2928556"/>
                </a:xfrm>
                <a:prstGeom prst="line">
                  <a:avLst/>
                </a:prstGeom>
                <a:noFill/>
                <a:ln w="12700" cap="flat">
                  <a:solidFill>
                    <a:schemeClr val="tx1">
                      <a:lumMod val="50000"/>
                      <a:lumOff val="50000"/>
                    </a:schemeClr>
                  </a:solidFill>
                  <a:prstDash val="dash"/>
                  <a:round/>
                </a:ln>
                <a:effectLst/>
              </p:spPr>
              <p:style>
                <a:lnRef idx="0">
                  <a:srgbClr val="000000"/>
                </a:lnRef>
                <a:fillRef idx="0">
                  <a:srgbClr val="000000"/>
                </a:fillRef>
                <a:effectRef idx="0">
                  <a:srgbClr val="000000"/>
                </a:effectRef>
                <a:fontRef idx="none"/>
              </p:style>
            </p:cxnSp>
            <p:sp>
              <p:nvSpPr>
                <p:cNvPr id="26" name="Овал 25"/>
                <p:cNvSpPr/>
                <p:nvPr/>
              </p:nvSpPr>
              <p:spPr bwMode="auto">
                <a:xfrm>
                  <a:off x="551044" y="3205275"/>
                  <a:ext cx="313209" cy="290198"/>
                </a:xfrm>
                <a:prstGeom prst="ellipse">
                  <a:avLst/>
                </a:prstGeom>
                <a:solidFill>
                  <a:srgbClr val="FF9966"/>
                </a:solidFill>
                <a:ln w="19050" cap="flat">
                  <a:noFill/>
                  <a:prstDash val="solid"/>
                  <a:round/>
                </a:ln>
                <a:effectLst/>
              </p:spPr>
              <p:style>
                <a:lnRef idx="0">
                  <a:srgbClr val="000000"/>
                </a:lnRef>
                <a:fillRef idx="0">
                  <a:srgbClr val="000000"/>
                </a:fillRef>
                <a:effectRef idx="0">
                  <a:srgbClr val="000000"/>
                </a:effectRef>
                <a:fontRef idx="none"/>
              </p:style>
              <p:txBody>
                <a:bodyPr rot="0" spcFirstLastPara="1" vertOverflow="overflow" horzOverflow="overflow" vert="horz" wrap="square" lIns="82970" tIns="82970" rIns="82970" bIns="82970" numCol="1" spcCol="38100" rtlCol="0" anchor="ctr">
                  <a:spAutoFit/>
                </a:bodyPr>
                <a:lstStyle/>
                <a:p>
                  <a:pPr marL="0" marR="0" indent="0" algn="l" defTabSz="839755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lang="ru-RU" sz="3200" b="0" i="0" u="none" strike="noStrike" cap="none" spc="0">
                    <a:ln>
                      <a:noFill/>
                    </a:ln>
                    <a:solidFill>
                      <a:srgbClr val="000000"/>
                    </a:solidFill>
                    <a:latin typeface="Arial"/>
                    <a:ea typeface="Arial"/>
                    <a:cs typeface="Arial"/>
                  </a:endParaRPr>
                </a:p>
              </p:txBody>
            </p:sp>
            <p:sp>
              <p:nvSpPr>
                <p:cNvPr id="28" name="Овал 27"/>
                <p:cNvSpPr/>
                <p:nvPr/>
              </p:nvSpPr>
              <p:spPr bwMode="auto">
                <a:xfrm>
                  <a:off x="551045" y="2606858"/>
                  <a:ext cx="313209" cy="290198"/>
                </a:xfrm>
                <a:prstGeom prst="ellipse">
                  <a:avLst/>
                </a:prstGeom>
                <a:solidFill>
                  <a:srgbClr val="F79646">
                    <a:lumMod val="75000"/>
                  </a:srgbClr>
                </a:solidFill>
                <a:ln w="19050" cap="flat">
                  <a:noFill/>
                  <a:prstDash val="solid"/>
                  <a:round/>
                </a:ln>
                <a:effectLst/>
              </p:spPr>
              <p:txBody>
                <a:bodyPr rot="0" spcFirstLastPara="1" vertOverflow="overflow" horzOverflow="overflow" vert="horz" wrap="square" lIns="82970" tIns="82970" rIns="82970" bIns="82970" numCol="1" spcCol="38100" rtlCol="0" anchor="ctr">
                  <a:spAutoFit/>
                </a:bodyPr>
                <a:lstStyle/>
                <a:p>
                  <a:pPr marL="0" marR="0" lvl="0" indent="0" defTabSz="839755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lang="ru-RU" sz="3200" b="0" i="0" u="none" strike="noStrike" cap="none" spc="0">
                    <a:ln>
                      <a:noFill/>
                    </a:ln>
                    <a:solidFill>
                      <a:srgbClr val="000000"/>
                    </a:solidFill>
                    <a:latin typeface="Arial"/>
                    <a:ea typeface="Arial"/>
                    <a:cs typeface="Arial"/>
                  </a:endParaRPr>
                </a:p>
              </p:txBody>
            </p:sp>
            <p:sp>
              <p:nvSpPr>
                <p:cNvPr id="30" name="Овал 29"/>
                <p:cNvSpPr/>
                <p:nvPr/>
              </p:nvSpPr>
              <p:spPr bwMode="auto">
                <a:xfrm>
                  <a:off x="551043" y="3800288"/>
                  <a:ext cx="313209" cy="290198"/>
                </a:xfrm>
                <a:prstGeom prst="ellipse">
                  <a:avLst/>
                </a:prstGeom>
                <a:solidFill>
                  <a:srgbClr val="099DE7"/>
                </a:solidFill>
                <a:ln w="19050" cap="flat">
                  <a:noFill/>
                  <a:prstDash val="solid"/>
                  <a:round/>
                </a:ln>
                <a:effectLst/>
              </p:spPr>
              <p:style>
                <a:lnRef idx="0">
                  <a:srgbClr val="000000"/>
                </a:lnRef>
                <a:fillRef idx="0">
                  <a:srgbClr val="000000"/>
                </a:fillRef>
                <a:effectRef idx="0">
                  <a:srgbClr val="000000"/>
                </a:effectRef>
                <a:fontRef idx="none"/>
              </p:style>
              <p:txBody>
                <a:bodyPr rot="0" spcFirstLastPara="1" vertOverflow="overflow" horzOverflow="overflow" vert="horz" wrap="square" lIns="82970" tIns="82970" rIns="82970" bIns="82970" numCol="1" spcCol="38100" rtlCol="0" anchor="ctr">
                  <a:spAutoFit/>
                </a:bodyPr>
                <a:lstStyle/>
                <a:p>
                  <a:pPr marL="0" marR="0" indent="0" algn="l" defTabSz="839755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lang="ru-RU" sz="3200" b="0" i="0" u="none" strike="noStrike" cap="none" spc="0">
                    <a:ln>
                      <a:noFill/>
                    </a:ln>
                    <a:solidFill>
                      <a:srgbClr val="000000"/>
                    </a:solidFill>
                    <a:latin typeface="Arial"/>
                    <a:ea typeface="Arial"/>
                    <a:cs typeface="Arial"/>
                  </a:endParaRPr>
                </a:p>
              </p:txBody>
            </p:sp>
            <p:sp>
              <p:nvSpPr>
                <p:cNvPr id="31" name="Овал 30"/>
                <p:cNvSpPr/>
                <p:nvPr/>
              </p:nvSpPr>
              <p:spPr bwMode="auto">
                <a:xfrm>
                  <a:off x="540555" y="4347852"/>
                  <a:ext cx="313209" cy="290198"/>
                </a:xfrm>
                <a:prstGeom prst="ellipse">
                  <a:avLst/>
                </a:prstGeom>
                <a:solidFill>
                  <a:srgbClr val="067DC6"/>
                </a:solidFill>
                <a:ln w="19050" cap="flat">
                  <a:noFill/>
                  <a:prstDash val="solid"/>
                  <a:round/>
                </a:ln>
                <a:effectLst/>
              </p:spPr>
              <p:style>
                <a:lnRef idx="0">
                  <a:srgbClr val="000000"/>
                </a:lnRef>
                <a:fillRef idx="0">
                  <a:srgbClr val="000000"/>
                </a:fillRef>
                <a:effectRef idx="0">
                  <a:srgbClr val="000000"/>
                </a:effectRef>
                <a:fontRef idx="none"/>
              </p:style>
              <p:txBody>
                <a:bodyPr rot="0" spcFirstLastPara="1" vertOverflow="overflow" horzOverflow="overflow" vert="horz" wrap="square" lIns="82970" tIns="82970" rIns="82970" bIns="82970" numCol="1" spcCol="38100" rtlCol="0" anchor="ctr">
                  <a:spAutoFit/>
                </a:bodyPr>
                <a:lstStyle/>
                <a:p>
                  <a:pPr marL="0" marR="0" indent="0" algn="l" defTabSz="839755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lang="ru-RU" sz="3200" b="0" i="0" u="none" strike="noStrike" cap="none" spc="0">
                    <a:ln>
                      <a:noFill/>
                    </a:ln>
                    <a:solidFill>
                      <a:srgbClr val="000000"/>
                    </a:solidFill>
                    <a:latin typeface="Arial"/>
                    <a:ea typeface="Arial"/>
                    <a:cs typeface="Arial"/>
                  </a:endParaRPr>
                </a:p>
              </p:txBody>
            </p:sp>
            <p:sp>
              <p:nvSpPr>
                <p:cNvPr id="32" name="Овал 31"/>
                <p:cNvSpPr/>
                <p:nvPr/>
              </p:nvSpPr>
              <p:spPr bwMode="auto">
                <a:xfrm>
                  <a:off x="524612" y="4956364"/>
                  <a:ext cx="313209" cy="290198"/>
                </a:xfrm>
                <a:prstGeom prst="ellipse">
                  <a:avLst/>
                </a:prstGeom>
                <a:solidFill>
                  <a:srgbClr val="034771"/>
                </a:solidFill>
                <a:ln w="19050" cap="flat">
                  <a:noFill/>
                  <a:prstDash val="solid"/>
                  <a:round/>
                </a:ln>
                <a:effectLst/>
              </p:spPr>
              <p:style>
                <a:lnRef idx="0">
                  <a:srgbClr val="000000"/>
                </a:lnRef>
                <a:fillRef idx="0">
                  <a:srgbClr val="000000"/>
                </a:fillRef>
                <a:effectRef idx="0">
                  <a:srgbClr val="000000"/>
                </a:effectRef>
                <a:fontRef idx="none"/>
              </p:style>
              <p:txBody>
                <a:bodyPr rot="0" spcFirstLastPara="1" vertOverflow="overflow" horzOverflow="overflow" vert="horz" wrap="square" lIns="82970" tIns="82970" rIns="82970" bIns="82970" numCol="1" spcCol="38100" rtlCol="0" anchor="ctr">
                  <a:spAutoFit/>
                </a:bodyPr>
                <a:lstStyle/>
                <a:p>
                  <a:pPr marL="0" marR="0" indent="0" algn="l" defTabSz="839755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lang="ru-RU" sz="3200" b="0" i="0" u="none" strike="noStrike" cap="none" spc="0">
                    <a:ln>
                      <a:noFill/>
                    </a:ln>
                    <a:solidFill>
                      <a:srgbClr val="000000"/>
                    </a:solidFill>
                    <a:latin typeface="Arial"/>
                    <a:ea typeface="Arial"/>
                    <a:cs typeface="Arial"/>
                  </a:endParaRPr>
                </a:p>
              </p:txBody>
            </p:sp>
            <p:pic>
              <p:nvPicPr>
                <p:cNvPr id="45" name="Рисунок 44"/>
                <p:cNvPicPr>
                  <a:picLocks noChangeAspect="1"/>
                </p:cNvPicPr>
                <p:nvPr/>
              </p:nvPicPr>
              <p:blipFill>
                <a:blip r:embed="rId5">
                  <a:biLevel thresh="25000"/>
                </a:blip>
                <a:stretch/>
              </p:blipFill>
              <p:spPr bwMode="auto">
                <a:xfrm>
                  <a:off x="551043" y="2611297"/>
                  <a:ext cx="323116" cy="323116"/>
                </a:xfrm>
                <a:prstGeom prst="rect">
                  <a:avLst/>
                </a:prstGeom>
              </p:spPr>
            </p:pic>
            <p:pic>
              <p:nvPicPr>
                <p:cNvPr id="46" name="Рисунок 45"/>
                <p:cNvPicPr>
                  <a:picLocks noChangeAspect="1"/>
                </p:cNvPicPr>
                <p:nvPr/>
              </p:nvPicPr>
              <p:blipFill>
                <a:blip r:embed="rId6"/>
                <a:stretch/>
              </p:blipFill>
              <p:spPr bwMode="auto">
                <a:xfrm>
                  <a:off x="540555" y="3203074"/>
                  <a:ext cx="323116" cy="323116"/>
                </a:xfrm>
                <a:prstGeom prst="rect">
                  <a:avLst/>
                </a:prstGeom>
              </p:spPr>
            </p:pic>
            <p:pic>
              <p:nvPicPr>
                <p:cNvPr id="47" name="Рисунок 46"/>
                <p:cNvPicPr>
                  <a:picLocks noChangeAspect="1"/>
                </p:cNvPicPr>
                <p:nvPr/>
              </p:nvPicPr>
              <p:blipFill>
                <a:blip r:embed="rId6"/>
                <a:stretch/>
              </p:blipFill>
              <p:spPr bwMode="auto">
                <a:xfrm>
                  <a:off x="540555" y="3802269"/>
                  <a:ext cx="323116" cy="323116"/>
                </a:xfrm>
                <a:prstGeom prst="rect">
                  <a:avLst/>
                </a:prstGeom>
              </p:spPr>
            </p:pic>
            <p:pic>
              <p:nvPicPr>
                <p:cNvPr id="48" name="Рисунок 47"/>
                <p:cNvPicPr>
                  <a:picLocks noChangeAspect="1"/>
                </p:cNvPicPr>
                <p:nvPr/>
              </p:nvPicPr>
              <p:blipFill>
                <a:blip r:embed="rId5">
                  <a:biLevel thresh="25000"/>
                </a:blip>
                <a:stretch/>
              </p:blipFill>
              <p:spPr bwMode="auto">
                <a:xfrm>
                  <a:off x="533454" y="4356223"/>
                  <a:ext cx="323116" cy="323116"/>
                </a:xfrm>
                <a:prstGeom prst="rect">
                  <a:avLst/>
                </a:prstGeom>
              </p:spPr>
            </p:pic>
            <p:pic>
              <p:nvPicPr>
                <p:cNvPr id="49" name="Рисунок 48"/>
                <p:cNvPicPr>
                  <a:picLocks noChangeAspect="1"/>
                </p:cNvPicPr>
                <p:nvPr/>
              </p:nvPicPr>
              <p:blipFill>
                <a:blip r:embed="rId5">
                  <a:biLevel thresh="25000"/>
                </a:blip>
                <a:stretch/>
              </p:blipFill>
              <p:spPr bwMode="auto">
                <a:xfrm>
                  <a:off x="514705" y="4955418"/>
                  <a:ext cx="323116" cy="323116"/>
                </a:xfrm>
                <a:prstGeom prst="rect">
                  <a:avLst/>
                </a:prstGeom>
              </p:spPr>
            </p:pic>
          </p:grpSp>
        </p:grpSp>
        <p:pic>
          <p:nvPicPr>
            <p:cNvPr id="78" name="Рисунок 77"/>
            <p:cNvPicPr>
              <a:picLocks noChangeAspect="1"/>
            </p:cNvPicPr>
            <p:nvPr/>
          </p:nvPicPr>
          <p:blipFill>
            <a:blip r:embed="rId5">
              <a:biLevel thresh="25000"/>
            </a:blip>
            <a:stretch/>
          </p:blipFill>
          <p:spPr bwMode="auto">
            <a:xfrm>
              <a:off x="519166" y="2576170"/>
              <a:ext cx="323115" cy="323116"/>
            </a:xfrm>
            <a:prstGeom prst="rect">
              <a:avLst/>
            </a:prstGeom>
          </p:spPr>
        </p:pic>
      </p:grpSp>
      <p:sp>
        <p:nvSpPr>
          <p:cNvPr id="85" name="Прямоугольник 84"/>
          <p:cNvSpPr/>
          <p:nvPr/>
        </p:nvSpPr>
        <p:spPr bwMode="auto">
          <a:xfrm>
            <a:off x="1061801" y="2659342"/>
            <a:ext cx="467781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>
                <a:solidFill>
                  <a:schemeClr val="tx1">
                    <a:lumMod val="85000"/>
                    <a:lumOff val="15000"/>
                  </a:schemeClr>
                </a:solidFill>
              </a:rPr>
              <a:t>Заказчики </a:t>
            </a:r>
            <a:r>
              <a:rPr lang="ru-RU" sz="1600">
                <a:solidFill>
                  <a:schemeClr val="tx1">
                    <a:lumMod val="85000"/>
                    <a:lumOff val="15000"/>
                  </a:schemeClr>
                </a:solidFill>
              </a:rPr>
              <a:t>размещают </a:t>
            </a:r>
            <a:r>
              <a:rPr lang="ru-RU" sz="1600">
                <a:solidFill>
                  <a:schemeClr val="tx1">
                    <a:lumMod val="85000"/>
                    <a:lumOff val="15000"/>
                  </a:schemeClr>
                </a:solidFill>
              </a:rPr>
              <a:t>предложения </a:t>
            </a:r>
            <a:r>
              <a:rPr lang="ru-RU" b="1" i="1">
                <a:solidFill>
                  <a:srgbClr val="FF6801"/>
                </a:solidFill>
              </a:rPr>
              <a:t>до 10 июня </a:t>
            </a:r>
            <a:endParaRPr lang="ru-RU" b="1" i="1">
              <a:solidFill>
                <a:srgbClr val="FF6801"/>
              </a:solidFill>
            </a:endParaRPr>
          </a:p>
        </p:txBody>
      </p:sp>
      <p:sp>
        <p:nvSpPr>
          <p:cNvPr id="99" name="Скругленный прямоугольник 98"/>
          <p:cNvSpPr/>
          <p:nvPr/>
        </p:nvSpPr>
        <p:spPr bwMode="auto">
          <a:xfrm>
            <a:off x="7272818" y="4624207"/>
            <a:ext cx="4575333" cy="578882"/>
          </a:xfrm>
          <a:prstGeom prst="roundRect">
            <a:avLst>
              <a:gd name="adj" fmla="val 16667"/>
            </a:avLst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>
                <a:solidFill>
                  <a:schemeClr val="tx1">
                    <a:lumMod val="85000"/>
                    <a:lumOff val="15000"/>
                  </a:schemeClr>
                </a:solidFill>
              </a:rPr>
              <a:t>В 2025 году будут действительны </a:t>
            </a:r>
            <a:r>
              <a:rPr lang="ru-RU" sz="1400" i="1">
                <a:solidFill>
                  <a:srgbClr val="00589A"/>
                </a:solidFill>
              </a:rPr>
              <a:t>результаты </a:t>
            </a:r>
            <a:r>
              <a:rPr lang="ru-RU" sz="1400" i="1">
                <a:solidFill>
                  <a:srgbClr val="00589A"/>
                </a:solidFill>
              </a:rPr>
              <a:t>ЕГЭ </a:t>
            </a:r>
            <a:endParaRPr/>
          </a:p>
          <a:p>
            <a:pPr>
              <a:defRPr/>
            </a:pPr>
            <a:r>
              <a:rPr lang="ru-RU" sz="1400">
                <a:solidFill>
                  <a:schemeClr val="tx1">
                    <a:lumMod val="85000"/>
                    <a:lumOff val="15000"/>
                  </a:schemeClr>
                </a:solidFill>
              </a:rPr>
              <a:t>2021</a:t>
            </a:r>
            <a:r>
              <a:rPr lang="ru-RU" sz="1400">
                <a:solidFill>
                  <a:schemeClr val="tx1">
                    <a:lumMod val="85000"/>
                    <a:lumOff val="15000"/>
                  </a:schemeClr>
                </a:solidFill>
              </a:rPr>
              <a:t>, 2022, 2023, 2024 и 2025 годов</a:t>
            </a:r>
            <a:endParaRPr/>
          </a:p>
        </p:txBody>
      </p:sp>
      <p:sp>
        <p:nvSpPr>
          <p:cNvPr id="106" name="Скругленная прямоугольная выноска 105"/>
          <p:cNvSpPr/>
          <p:nvPr/>
        </p:nvSpPr>
        <p:spPr bwMode="auto">
          <a:xfrm>
            <a:off x="7395352" y="5472433"/>
            <a:ext cx="2413368" cy="1002631"/>
          </a:xfrm>
          <a:prstGeom prst="wedgeRoundRectCallout">
            <a:avLst>
              <a:gd name="adj1" fmla="val -88193"/>
              <a:gd name="adj2" fmla="val -2126"/>
              <a:gd name="adj3" fmla="val 16667"/>
            </a:avLst>
          </a:prstGeom>
          <a:solidFill>
            <a:srgbClr val="FFFFFF"/>
          </a:solidFill>
          <a:ln w="9525" cap="flat">
            <a:solidFill>
              <a:schemeClr val="tx1">
                <a:lumMod val="50000"/>
                <a:lumOff val="50000"/>
              </a:schemeClr>
            </a:solidFill>
            <a:prstDash val="dash"/>
            <a:round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rot="0" spcFirstLastPara="1" vertOverflow="overflow" horzOverflow="overflow" vert="horz" wrap="square" lIns="82970" tIns="82970" rIns="82970" bIns="82970" numCol="1" spcCol="38100" rtlCol="0" anchor="ctr">
            <a:spAutoFit/>
          </a:bodyPr>
          <a:lstStyle/>
          <a:p>
            <a:pPr lvl="0">
              <a:defRPr/>
            </a:pPr>
            <a:r>
              <a:rPr lang="ru-RU" sz="1600">
                <a:solidFill>
                  <a:prstClr val="black">
                    <a:lumMod val="85000"/>
                    <a:lumOff val="15000"/>
                  </a:prstClr>
                </a:solidFill>
              </a:rPr>
              <a:t>Только </a:t>
            </a:r>
            <a:r>
              <a:rPr lang="ru-RU" sz="1600" b="1" i="1">
                <a:solidFill>
                  <a:srgbClr val="FF6801"/>
                </a:solidFill>
              </a:rPr>
              <a:t>один договор </a:t>
            </a:r>
            <a:r>
              <a:rPr lang="ru-RU" sz="1600">
                <a:solidFill>
                  <a:prstClr val="black">
                    <a:lumMod val="85000"/>
                    <a:lumOff val="15000"/>
                  </a:prstClr>
                </a:solidFill>
              </a:rPr>
              <a:t>с одним заказчиком и для одного вуза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/>
        </p:nvSpPr>
        <p:spPr bwMode="auto">
          <a:xfrm>
            <a:off x="6318440" y="3655977"/>
            <a:ext cx="479523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b="0" i="0" u="none" strike="noStrike" cap="none" spc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cs typeface="Arial"/>
              </a:rPr>
              <a:t>Главный специалист </a:t>
            </a:r>
            <a:endParaRPr/>
          </a:p>
          <a:p>
            <a:pPr marL="0" marR="0" lvl="0" indent="0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b="0" i="0" u="none" strike="noStrike" cap="none" spc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cs typeface="Arial"/>
              </a:rPr>
              <a:t>отдела планирования</a:t>
            </a:r>
            <a:r>
              <a:rPr lang="ru-RU" b="0" i="0" u="none" strike="noStrike" cap="none" spc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cs typeface="Arial"/>
              </a:rPr>
              <a:t>, подбора, обучения и развития </a:t>
            </a:r>
            <a:r>
              <a:rPr lang="ru-RU" b="0" i="0" u="none" strike="noStrike" cap="none" spc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cs typeface="Arial"/>
              </a:rPr>
              <a:t>персонала АО «ДГК»</a:t>
            </a:r>
            <a:endParaRPr/>
          </a:p>
          <a:p>
            <a:pPr marL="0" marR="0" lvl="0" indent="0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b="0" i="0" u="none" strike="noStrike" cap="none" spc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cs typeface="Arial"/>
            </a:endParaRPr>
          </a:p>
          <a:p>
            <a:pPr marL="0" marR="0" lvl="0" indent="0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b="1" i="1" u="none" strike="noStrike" cap="none" spc="0">
                <a:ln>
                  <a:noFill/>
                </a:ln>
                <a:solidFill>
                  <a:srgbClr val="FF6801"/>
                </a:solidFill>
                <a:cs typeface="Arial"/>
              </a:rPr>
              <a:t>Пипко Татьяна Викторовна</a:t>
            </a:r>
            <a:endParaRPr lang="ru-RU" b="1" i="1" u="none" strike="noStrike" cap="none" spc="0">
              <a:ln>
                <a:noFill/>
              </a:ln>
              <a:solidFill>
                <a:srgbClr val="FF6801"/>
              </a:solidFill>
              <a:cs typeface="Arial"/>
            </a:endParaRPr>
          </a:p>
          <a:p>
            <a:pPr marL="0" marR="0" lvl="0" indent="0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b="1" i="0" u="none" strike="noStrike" cap="none" spc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cs typeface="Arial"/>
              </a:rPr>
              <a:t>Телефон: </a:t>
            </a:r>
            <a:r>
              <a:rPr lang="ru-RU" b="0" i="0" u="none" strike="noStrike" cap="none" spc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cs typeface="Arial"/>
              </a:rPr>
              <a:t>8 (4212) </a:t>
            </a:r>
            <a:r>
              <a:rPr lang="ru-RU" b="0" i="0" u="none" strike="noStrike" cap="none" spc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cs typeface="Arial"/>
              </a:rPr>
              <a:t>26-41-89</a:t>
            </a:r>
            <a:endParaRPr lang="ru-RU" b="0" i="0" u="none" strike="noStrike" cap="none" spc="0">
              <a:ln>
                <a:noFill/>
              </a:ln>
              <a:solidFill>
                <a:schemeClr val="bg2">
                  <a:lumMod val="25000"/>
                </a:schemeClr>
              </a:solidFill>
              <a:cs typeface="Arial"/>
            </a:endParaRPr>
          </a:p>
          <a:p>
            <a:pPr marL="0" marR="0" lvl="0" indent="0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b="1" i="0" u="none" strike="noStrike" cap="none" spc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cs typeface="Arial"/>
              </a:rPr>
              <a:t>Электронная почта: </a:t>
            </a:r>
            <a:r>
              <a:rPr lang="en-US" b="1" i="0" u="none" strike="noStrike" cap="none" spc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cs typeface="Arial"/>
              </a:rPr>
              <a:t> </a:t>
            </a:r>
            <a:endParaRPr lang="ru-RU" b="1" i="0" u="none" strike="noStrike" cap="none" spc="0">
              <a:ln>
                <a:noFill/>
              </a:ln>
              <a:solidFill>
                <a:schemeClr val="bg2">
                  <a:lumMod val="25000"/>
                </a:schemeClr>
              </a:solidFill>
              <a:cs typeface="Arial"/>
            </a:endParaRPr>
          </a:p>
          <a:p>
            <a:pPr lvl="0">
              <a:defRPr/>
            </a:pPr>
            <a:r>
              <a:rPr lang="en-US">
                <a:solidFill>
                  <a:schemeClr val="bg2">
                    <a:lumMod val="25000"/>
                  </a:schemeClr>
                </a:solidFill>
                <a:cs typeface="Arial"/>
              </a:rPr>
              <a:t>pipko-tv@dgk.ru</a:t>
            </a:r>
            <a:endParaRPr lang="ru-RU" b="0" i="0" u="none" strike="noStrike" cap="none" spc="0">
              <a:ln>
                <a:noFill/>
              </a:ln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7162224" y="-69797"/>
            <a:ext cx="4977149" cy="923861"/>
          </a:xfrm>
        </p:spPr>
        <p:txBody>
          <a:bodyPr>
            <a:norm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ru-RU" sz="3200" b="1">
                <a:solidFill>
                  <a:srgbClr val="00589A"/>
                </a:solidFill>
                <a:latin typeface="+mn-lt"/>
                <a:ea typeface="Anonymous Pro"/>
                <a:cs typeface="+mn-cs"/>
              </a:rPr>
              <a:t>Целевой прием</a:t>
            </a:r>
            <a:r>
              <a:rPr lang="en-US" sz="3200" b="1">
                <a:solidFill>
                  <a:srgbClr val="00589A"/>
                </a:solidFill>
                <a:latin typeface="+mn-lt"/>
                <a:ea typeface="Anonymous Pro"/>
                <a:cs typeface="+mn-cs"/>
              </a:rPr>
              <a:t> </a:t>
            </a:r>
            <a:r>
              <a:rPr lang="ru-RU" sz="3200" b="1">
                <a:solidFill>
                  <a:srgbClr val="FF6801"/>
                </a:solidFill>
                <a:latin typeface="+mn-lt"/>
                <a:ea typeface="Anonymous Pro"/>
                <a:cs typeface="+mn-cs"/>
              </a:rPr>
              <a:t>2025/2026</a:t>
            </a:r>
            <a:r>
              <a:rPr lang="ru-RU" sz="3200" b="1">
                <a:solidFill>
                  <a:srgbClr val="EC7524"/>
                </a:solidFill>
                <a:latin typeface="+mn-lt"/>
                <a:ea typeface="Anonymous Pro"/>
                <a:cs typeface="+mn-cs"/>
              </a:rPr>
              <a:t> </a:t>
            </a:r>
            <a:endParaRPr lang="ru-RU" sz="3200">
              <a:latin typeface="+mn-lt"/>
              <a:ea typeface="Anonymous Pro"/>
            </a:endParaRPr>
          </a:p>
        </p:txBody>
      </p:sp>
      <p:pic>
        <p:nvPicPr>
          <p:cNvPr id="6" name="Picture 2" descr="C:\Users\елизавета\Documents\Dagency\РусГидро\ДГК\ДГК_LOGO.png"/>
          <p:cNvPicPr>
            <a:picLocks noChangeAspect="1" noChangeArrowheads="1"/>
          </p:cNvPicPr>
          <p:nvPr/>
        </p:nvPicPr>
        <p:blipFill>
          <a:blip r:embed="rId2"/>
          <a:srcRect l="0" t="0" r="11045" b="0"/>
          <a:stretch/>
        </p:blipFill>
        <p:spPr bwMode="auto">
          <a:xfrm>
            <a:off x="0" y="9144"/>
            <a:ext cx="1897182" cy="108845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8" name="0E1688E1-7C5F-4D08-92B0-227AFFFAF36B" descr="IMG_2510.PNG"/>
          <p:cNvPicPr/>
          <p:nvPr/>
        </p:nvPicPr>
        <p:blipFill>
          <a:blip r:embed="rId3"/>
          <a:stretch/>
        </p:blipFill>
        <p:spPr bwMode="auto">
          <a:xfrm>
            <a:off x="3991392" y="933006"/>
            <a:ext cx="396000" cy="3960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Прямоугольник 8"/>
          <p:cNvSpPr/>
          <p:nvPr/>
        </p:nvSpPr>
        <p:spPr bwMode="auto">
          <a:xfrm>
            <a:off x="474082" y="1213185"/>
            <a:ext cx="35173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400" i="1">
                <a:solidFill>
                  <a:srgbClr val="FF6801"/>
                </a:solidFill>
              </a:rPr>
              <a:t>Навигатор поступления</a:t>
            </a:r>
            <a:endParaRPr lang="ru-RU" sz="2400" i="1">
              <a:solidFill>
                <a:srgbClr val="FF680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474082" y="1955029"/>
            <a:ext cx="352417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400" b="1">
                <a:solidFill>
                  <a:srgbClr val="00589A"/>
                </a:solidFill>
              </a:rPr>
              <a:t>Контактная информация</a:t>
            </a:r>
            <a:endParaRPr/>
          </a:p>
        </p:txBody>
      </p:sp>
      <p:sp>
        <p:nvSpPr>
          <p:cNvPr id="51" name="Скругленный прямоугольник 50"/>
          <p:cNvSpPr/>
          <p:nvPr/>
        </p:nvSpPr>
        <p:spPr bwMode="auto">
          <a:xfrm>
            <a:off x="7317268" y="747500"/>
            <a:ext cx="2585319" cy="427453"/>
          </a:xfrm>
          <a:prstGeom prst="roundRect">
            <a:avLst>
              <a:gd name="adj" fmla="val 18280"/>
            </a:avLst>
          </a:prstGeom>
          <a:solidFill>
            <a:srgbClr val="FF6801"/>
          </a:solidFill>
          <a:ln w="38100" cap="flat">
            <a:noFill/>
            <a:prstDash val="solid"/>
            <a:round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rot="0" spcFirstLastPara="1" vertOverflow="overflow" horzOverflow="overflow" vert="horz" wrap="square" lIns="82970" tIns="82970" rIns="82970" bIns="82970" numCol="1" spcCol="38100" rtlCol="0" anchor="ctr">
            <a:spAutoFit/>
          </a:bodyPr>
          <a:lstStyle/>
          <a:p>
            <a:pPr lvl="0" defTabSz="839755">
              <a:defRPr/>
            </a:pPr>
            <a:r>
              <a:rPr lang="ru-RU" sz="1400" b="1">
                <a:solidFill>
                  <a:schemeClr val="bg1"/>
                </a:solidFill>
                <a:ea typeface="Arial"/>
                <a:cs typeface="Arial"/>
              </a:rPr>
              <a:t>Целевое обучение с ДГК</a:t>
            </a:r>
            <a:endParaRPr lang="ru-RU" sz="1400" b="1">
              <a:solidFill>
                <a:schemeClr val="bg1"/>
              </a:solidFill>
              <a:ea typeface="Arial"/>
              <a:cs typeface="Arial"/>
            </a:endParaRPr>
          </a:p>
        </p:txBody>
      </p:sp>
      <p:sp>
        <p:nvSpPr>
          <p:cNvPr id="52" name="Скругленный прямоугольник 51"/>
          <p:cNvSpPr/>
          <p:nvPr/>
        </p:nvSpPr>
        <p:spPr bwMode="auto">
          <a:xfrm>
            <a:off x="10056586" y="747500"/>
            <a:ext cx="1884338" cy="427453"/>
          </a:xfrm>
          <a:prstGeom prst="roundRect">
            <a:avLst>
              <a:gd name="adj" fmla="val 18280"/>
            </a:avLst>
          </a:prstGeom>
          <a:solidFill>
            <a:srgbClr val="00589A"/>
          </a:solidFill>
          <a:ln w="38100" cap="flat">
            <a:noFill/>
            <a:prstDash val="solid"/>
            <a:round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rot="0" spcFirstLastPara="1" vertOverflow="overflow" horzOverflow="overflow" vert="horz" wrap="square" lIns="82970" tIns="82970" rIns="82970" bIns="82970" numCol="1" spcCol="38100" rtlCol="0" anchor="ctr">
            <a:spAutoFit/>
          </a:bodyPr>
          <a:lstStyle/>
          <a:p>
            <a:pPr lvl="0" defTabSz="839755">
              <a:defRPr/>
            </a:pPr>
            <a:r>
              <a:rPr lang="ru-RU" sz="1400" b="1">
                <a:solidFill>
                  <a:schemeClr val="bg1"/>
                </a:solidFill>
                <a:ea typeface="Arial"/>
                <a:cs typeface="Arial"/>
              </a:rPr>
              <a:t>Слайд 7</a:t>
            </a:r>
            <a:endParaRPr lang="ru-RU" sz="1400" b="1">
              <a:solidFill>
                <a:schemeClr val="bg1"/>
              </a:solidFill>
              <a:ea typeface="Arial"/>
              <a:cs typeface="Arial"/>
            </a:endParaRPr>
          </a:p>
        </p:txBody>
      </p:sp>
      <p:pic>
        <p:nvPicPr>
          <p:cNvPr id="53" name="Рисунок 52"/>
          <p:cNvPicPr>
            <a:picLocks noChangeAspect="1"/>
          </p:cNvPicPr>
          <p:nvPr/>
        </p:nvPicPr>
        <p:blipFill>
          <a:blip r:embed="rId4">
            <a:lum bright="70000" contrast="-70000"/>
          </a:blip>
          <a:stretch/>
        </p:blipFill>
        <p:spPr bwMode="auto">
          <a:xfrm rot="5400000">
            <a:off x="10998756" y="867769"/>
            <a:ext cx="229828" cy="229830"/>
          </a:xfrm>
          <a:prstGeom prst="rect">
            <a:avLst/>
          </a:prstGeom>
        </p:spPr>
      </p:pic>
      <p:sp>
        <p:nvSpPr>
          <p:cNvPr id="42" name="Прямоугольник 41"/>
          <p:cNvSpPr/>
          <p:nvPr/>
        </p:nvSpPr>
        <p:spPr bwMode="auto">
          <a:xfrm>
            <a:off x="474082" y="2519497"/>
            <a:ext cx="57115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400">
                <a:solidFill>
                  <a:schemeClr val="tx1">
                    <a:lumMod val="85000"/>
                    <a:lumOff val="15000"/>
                  </a:schemeClr>
                </a:solidFill>
              </a:rPr>
              <a:t>За подробной информацией </a:t>
            </a:r>
            <a:r>
              <a:rPr lang="ru-RU" sz="1400">
                <a:solidFill>
                  <a:schemeClr val="tx1">
                    <a:lumMod val="85000"/>
                    <a:lumOff val="15000"/>
                  </a:schemeClr>
                </a:solidFill>
              </a:rPr>
              <a:t>о </a:t>
            </a:r>
            <a:r>
              <a:rPr lang="ru-RU" sz="1400">
                <a:solidFill>
                  <a:schemeClr val="tx1">
                    <a:lumMod val="85000"/>
                    <a:lumOff val="15000"/>
                  </a:schemeClr>
                </a:solidFill>
              </a:rPr>
              <a:t>реализации </a:t>
            </a:r>
            <a:endParaRPr lang="ru-RU" sz="140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just">
              <a:defRPr/>
            </a:pPr>
            <a:r>
              <a:rPr lang="ru-RU" sz="1400" i="1">
                <a:solidFill>
                  <a:srgbClr val="FF6801"/>
                </a:solidFill>
              </a:rPr>
              <a:t>программы</a:t>
            </a:r>
            <a:r>
              <a:rPr lang="ru-RU" sz="140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ru-RU" sz="1400" i="1">
                <a:solidFill>
                  <a:srgbClr val="FF6801"/>
                </a:solidFill>
              </a:rPr>
              <a:t>целевого обучения* </a:t>
            </a:r>
            <a:r>
              <a:rPr lang="ru-RU" sz="1400">
                <a:solidFill>
                  <a:schemeClr val="bg2">
                    <a:lumMod val="25000"/>
                  </a:schemeClr>
                </a:solidFill>
              </a:rPr>
              <a:t>в АО «ДГК»: </a:t>
            </a:r>
            <a:endParaRPr/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539867" y="3655977"/>
            <a:ext cx="479523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b="0" i="0" u="none" strike="noStrike" cap="none" spc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cs typeface="Arial"/>
              </a:rPr>
              <a:t>Начальник отдела </a:t>
            </a:r>
            <a:endParaRPr lang="ru-RU" b="0" i="0" u="none" strike="noStrike" cap="none" spc="0">
              <a:ln>
                <a:noFill/>
              </a:ln>
              <a:solidFill>
                <a:schemeClr val="bg2">
                  <a:lumMod val="25000"/>
                </a:schemeClr>
              </a:solidFill>
              <a:cs typeface="Arial"/>
            </a:endParaRPr>
          </a:p>
          <a:p>
            <a:pPr marL="0" marR="0" lvl="0" indent="0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b="0" i="0" u="none" strike="noStrike" cap="none" spc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cs typeface="Arial"/>
              </a:rPr>
              <a:t>планирования</a:t>
            </a:r>
            <a:r>
              <a:rPr lang="ru-RU" b="0" i="0" u="none" strike="noStrike" cap="none" spc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cs typeface="Arial"/>
              </a:rPr>
              <a:t>, подбора, обучения и развития </a:t>
            </a:r>
            <a:endParaRPr lang="ru-RU" b="0" i="0" u="none" strike="noStrike" cap="none" spc="0">
              <a:ln>
                <a:noFill/>
              </a:ln>
              <a:solidFill>
                <a:schemeClr val="bg2">
                  <a:lumMod val="25000"/>
                </a:schemeClr>
              </a:solidFill>
              <a:cs typeface="Arial"/>
            </a:endParaRPr>
          </a:p>
          <a:p>
            <a:pPr marL="0" marR="0" lvl="0" indent="0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b="0" i="0" u="none" strike="noStrike" cap="none" spc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cs typeface="Arial"/>
              </a:rPr>
              <a:t>персонала АО «ДГК»</a:t>
            </a:r>
            <a:endParaRPr/>
          </a:p>
          <a:p>
            <a:pPr marL="0" marR="0" lvl="0" indent="0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b="0" i="0" u="none" strike="noStrike" cap="none" spc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cs typeface="Arial"/>
            </a:endParaRPr>
          </a:p>
          <a:p>
            <a:pPr marL="0" marR="0" lvl="0" indent="0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b="1" i="1" u="none" strike="noStrike" cap="none" spc="0">
                <a:ln>
                  <a:noFill/>
                </a:ln>
                <a:solidFill>
                  <a:srgbClr val="FF6801"/>
                </a:solidFill>
                <a:cs typeface="Arial"/>
              </a:rPr>
              <a:t>Радомская Лидия Васильевна</a:t>
            </a:r>
            <a:endParaRPr/>
          </a:p>
          <a:p>
            <a:pPr marL="0" marR="0" lvl="0" indent="0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b="1" i="0" u="none" strike="noStrike" cap="none" spc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cs typeface="Arial"/>
              </a:rPr>
              <a:t>Телефон: </a:t>
            </a:r>
            <a:r>
              <a:rPr lang="ru-RU" b="0" i="0" u="none" strike="noStrike" cap="none" spc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cs typeface="Arial"/>
              </a:rPr>
              <a:t>8 (4212) </a:t>
            </a:r>
            <a:r>
              <a:rPr lang="ru-RU" b="0" i="0" u="none" strike="noStrike" cap="none" spc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cs typeface="Arial"/>
              </a:rPr>
              <a:t>26-41-04</a:t>
            </a:r>
            <a:endParaRPr lang="ru-RU" b="0" i="0" u="none" strike="noStrike" cap="none" spc="0">
              <a:ln>
                <a:noFill/>
              </a:ln>
              <a:solidFill>
                <a:schemeClr val="bg2">
                  <a:lumMod val="25000"/>
                </a:schemeClr>
              </a:solidFill>
              <a:cs typeface="Arial"/>
            </a:endParaRPr>
          </a:p>
          <a:p>
            <a:pPr marL="0" marR="0" lvl="0" indent="0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b="1" i="0" u="none" strike="noStrike" cap="none" spc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cs typeface="Arial"/>
              </a:rPr>
              <a:t>Электронная почта: </a:t>
            </a:r>
            <a:r>
              <a:rPr lang="en-US" b="1" i="0" u="none" strike="noStrike" cap="none" spc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cs typeface="Arial"/>
              </a:rPr>
              <a:t> </a:t>
            </a:r>
            <a:endParaRPr lang="ru-RU" b="1" i="0" u="none" strike="noStrike" cap="none" spc="0">
              <a:ln>
                <a:noFill/>
              </a:ln>
              <a:solidFill>
                <a:schemeClr val="bg2">
                  <a:lumMod val="25000"/>
                </a:schemeClr>
              </a:solidFill>
              <a:cs typeface="Arial"/>
            </a:endParaRPr>
          </a:p>
          <a:p>
            <a:pPr marL="0" marR="0" lvl="0" indent="0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b="0" i="0" u="none" strike="noStrike" cap="none" spc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cs typeface="Arial"/>
              </a:rPr>
              <a:t>radomskaya-lv@dgk.ru</a:t>
            </a:r>
            <a:r>
              <a:rPr lang="ru-RU" b="1" i="0" u="none" strike="noStrike" cap="none" spc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cs typeface="Arial"/>
              </a:rPr>
              <a:t> </a:t>
            </a:r>
            <a:endParaRPr lang="ru-RU" b="0" i="0" u="none" strike="noStrike" cap="none" spc="0">
              <a:ln>
                <a:noFill/>
              </a:ln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/>
        </p:blipFill>
        <p:spPr bwMode="auto">
          <a:xfrm rot="5400000">
            <a:off x="4078813" y="2067616"/>
            <a:ext cx="221157" cy="229830"/>
          </a:xfrm>
          <a:prstGeom prst="rect">
            <a:avLst/>
          </a:prstGeom>
        </p:spPr>
      </p:pic>
      <p:sp>
        <p:nvSpPr>
          <p:cNvPr id="27" name="Скругленная прямоугольная выноска 26"/>
          <p:cNvSpPr/>
          <p:nvPr/>
        </p:nvSpPr>
        <p:spPr bwMode="auto">
          <a:xfrm>
            <a:off x="8435085" y="1644301"/>
            <a:ext cx="2052000" cy="1080000"/>
          </a:xfrm>
          <a:prstGeom prst="wedgeRoundRectCallout">
            <a:avLst>
              <a:gd name="adj1" fmla="val -74289"/>
              <a:gd name="adj2" fmla="val 44534"/>
              <a:gd name="adj3" fmla="val 16667"/>
            </a:avLst>
          </a:prstGeom>
          <a:solidFill>
            <a:srgbClr val="FFFFFF"/>
          </a:solidFill>
          <a:ln w="9525" cap="flat">
            <a:solidFill>
              <a:schemeClr val="tx1">
                <a:lumMod val="50000"/>
                <a:lumOff val="50000"/>
              </a:schemeClr>
            </a:solidFill>
            <a:prstDash val="dash"/>
            <a:round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rot="0" spcFirstLastPara="1" vertOverflow="overflow" horzOverflow="overflow" vert="horz" wrap="square" lIns="82970" tIns="82970" rIns="82970" bIns="82970" numCol="1" spcCol="38100" rtlCol="0" anchor="ctr">
            <a:spAutoFit/>
          </a:bodyPr>
          <a:lstStyle/>
          <a:p>
            <a:pPr>
              <a:defRPr/>
            </a:pPr>
            <a:r>
              <a:rPr lang="ru-RU" sz="1200">
                <a:solidFill>
                  <a:prstClr val="black">
                    <a:lumMod val="85000"/>
                    <a:lumOff val="15000"/>
                  </a:prstClr>
                </a:solidFill>
              </a:rPr>
              <a:t>Следите за новостями на</a:t>
            </a:r>
            <a:endParaRPr/>
          </a:p>
          <a:p>
            <a:pPr>
              <a:defRPr/>
            </a:pPr>
            <a:r>
              <a:rPr lang="ru-RU" sz="1200">
                <a:solidFill>
                  <a:prstClr val="black">
                    <a:lumMod val="85000"/>
                    <a:lumOff val="15000"/>
                  </a:prstClr>
                </a:solidFill>
              </a:rPr>
              <a:t>нашем </a:t>
            </a:r>
            <a:r>
              <a:rPr lang="ru-RU" sz="1200">
                <a:solidFill>
                  <a:prstClr val="black">
                    <a:lumMod val="85000"/>
                    <a:lumOff val="15000"/>
                  </a:prstClr>
                </a:solidFill>
              </a:rPr>
              <a:t>телеграм</a:t>
            </a:r>
            <a:r>
              <a:rPr lang="ru-RU" sz="1200">
                <a:solidFill>
                  <a:prstClr val="black">
                    <a:lumMod val="85000"/>
                    <a:lumOff val="15000"/>
                  </a:prstClr>
                </a:solidFill>
              </a:rPr>
              <a:t> канале - </a:t>
            </a:r>
            <a:r>
              <a:rPr lang="ru-RU" sz="1200" b="1" i="1">
                <a:solidFill>
                  <a:srgbClr val="00589A"/>
                </a:solidFill>
              </a:rPr>
              <a:t>Целевое обучение с ДГК</a:t>
            </a:r>
            <a:endParaRPr/>
          </a:p>
        </p:txBody>
      </p:sp>
      <p:pic>
        <p:nvPicPr>
          <p:cNvPr id="28" name="A841EE80-D35D-4C47-B3CD-EE733F9C25D7" descr="IMG_3240.JPG"/>
          <p:cNvPicPr/>
          <p:nvPr/>
        </p:nvPicPr>
        <p:blipFill>
          <a:blip r:embed="rId5"/>
          <a:stretch/>
        </p:blipFill>
        <p:spPr bwMode="auto">
          <a:xfrm>
            <a:off x="6373288" y="1993788"/>
            <a:ext cx="1435212" cy="1435212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Прямоугольник 30"/>
          <p:cNvSpPr/>
          <p:nvPr/>
        </p:nvSpPr>
        <p:spPr bwMode="auto">
          <a:xfrm>
            <a:off x="496461" y="6246875"/>
            <a:ext cx="1134195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1000">
                <a:solidFill>
                  <a:prstClr val="black">
                    <a:lumMod val="75000"/>
                    <a:lumOff val="25000"/>
                  </a:prstClr>
                </a:solidFill>
                <a:cs typeface="Times New Roman"/>
              </a:rPr>
              <a:t>*</a:t>
            </a:r>
            <a:r>
              <a:rPr lang="ru-RU" sz="1000">
                <a:solidFill>
                  <a:schemeClr val="bg2">
                    <a:lumMod val="25000"/>
                  </a:schemeClr>
                </a:solidFill>
                <a:cs typeface="Times New Roman"/>
              </a:rPr>
              <a:t>Подробнее </a:t>
            </a:r>
            <a:r>
              <a:rPr lang="ru-RU" sz="1000">
                <a:solidFill>
                  <a:schemeClr val="bg2">
                    <a:lumMod val="25000"/>
                  </a:schemeClr>
                </a:solidFill>
                <a:cs typeface="Times New Roman"/>
              </a:rPr>
              <a:t>о целевом обучении можно узнать в постановлении Правительства РФ от </a:t>
            </a:r>
            <a:r>
              <a:rPr lang="en-US" sz="1000">
                <a:solidFill>
                  <a:schemeClr val="bg2">
                    <a:lumMod val="25000"/>
                  </a:schemeClr>
                </a:solidFill>
                <a:cs typeface="Times New Roman"/>
              </a:rPr>
              <a:t>27</a:t>
            </a:r>
            <a:r>
              <a:rPr lang="ru-RU" sz="1000">
                <a:solidFill>
                  <a:schemeClr val="bg2">
                    <a:lumMod val="25000"/>
                  </a:schemeClr>
                </a:solidFill>
                <a:cs typeface="Times New Roman"/>
              </a:rPr>
              <a:t> </a:t>
            </a:r>
            <a:r>
              <a:rPr lang="en-US" sz="1000">
                <a:solidFill>
                  <a:schemeClr val="bg2">
                    <a:lumMod val="25000"/>
                  </a:schemeClr>
                </a:solidFill>
                <a:cs typeface="Times New Roman"/>
              </a:rPr>
              <a:t>апреля</a:t>
            </a:r>
            <a:r>
              <a:rPr lang="ru-RU" sz="1000">
                <a:solidFill>
                  <a:schemeClr val="bg2">
                    <a:lumMod val="25000"/>
                  </a:schemeClr>
                </a:solidFill>
                <a:cs typeface="Times New Roman"/>
              </a:rPr>
              <a:t> 202</a:t>
            </a:r>
            <a:r>
              <a:rPr lang="en-US" sz="1000">
                <a:solidFill>
                  <a:schemeClr val="bg2">
                    <a:lumMod val="25000"/>
                  </a:schemeClr>
                </a:solidFill>
                <a:cs typeface="Times New Roman"/>
              </a:rPr>
              <a:t>4</a:t>
            </a:r>
            <a:r>
              <a:rPr lang="ru-RU" sz="1000">
                <a:solidFill>
                  <a:schemeClr val="bg2">
                    <a:lumMod val="25000"/>
                  </a:schemeClr>
                </a:solidFill>
                <a:cs typeface="Times New Roman"/>
              </a:rPr>
              <a:t> г. №</a:t>
            </a:r>
            <a:r>
              <a:rPr lang="en-US" sz="1000">
                <a:solidFill>
                  <a:schemeClr val="bg2">
                    <a:lumMod val="25000"/>
                  </a:schemeClr>
                </a:solidFill>
                <a:cs typeface="Times New Roman"/>
              </a:rPr>
              <a:t>555</a:t>
            </a:r>
            <a:r>
              <a:rPr lang="ru-RU" sz="1000">
                <a:solidFill>
                  <a:schemeClr val="bg2">
                    <a:lumMod val="25000"/>
                  </a:schemeClr>
                </a:solidFill>
                <a:cs typeface="Times New Roman"/>
              </a:rPr>
              <a:t> «О целевом обучении по образовательным программам среднего профессионального и высшего образования»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елизавета\Documents\Dagency\РусГидро\ДГК\ДГК_LOGO.png"/>
          <p:cNvPicPr>
            <a:picLocks noChangeAspect="1" noChangeArrowheads="1"/>
          </p:cNvPicPr>
          <p:nvPr/>
        </p:nvPicPr>
        <p:blipFill>
          <a:blip r:embed="rId2"/>
          <a:srcRect l="0" t="0" r="11045" b="0"/>
          <a:stretch/>
        </p:blipFill>
        <p:spPr bwMode="auto">
          <a:xfrm>
            <a:off x="6256494" y="1955572"/>
            <a:ext cx="5327178" cy="305632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4" name="Скругленный прямоугольник 3"/>
          <p:cNvSpPr/>
          <p:nvPr/>
        </p:nvSpPr>
        <p:spPr bwMode="auto">
          <a:xfrm>
            <a:off x="991068" y="2203132"/>
            <a:ext cx="3523687" cy="1225868"/>
          </a:xfrm>
          <a:prstGeom prst="roundRect">
            <a:avLst>
              <a:gd name="adj" fmla="val 16667"/>
            </a:avLst>
          </a:prstGeom>
          <a:solidFill>
            <a:srgbClr val="FF6801"/>
          </a:solidFill>
          <a:ln>
            <a:noFill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6600" b="1">
                <a:solidFill>
                  <a:schemeClr val="bg1"/>
                </a:solidFill>
              </a:rPr>
              <a:t>Спасибо</a:t>
            </a:r>
            <a:r>
              <a:rPr lang="ru-RU" sz="6600" b="1">
                <a:solidFill>
                  <a:srgbClr val="00589A"/>
                </a:solidFill>
              </a:rPr>
              <a:t> </a:t>
            </a:r>
            <a:endParaRPr/>
          </a:p>
        </p:txBody>
      </p:sp>
      <p:sp>
        <p:nvSpPr>
          <p:cNvPr id="5" name="Скругленный прямоугольник 4"/>
          <p:cNvSpPr/>
          <p:nvPr/>
        </p:nvSpPr>
        <p:spPr bwMode="auto">
          <a:xfrm>
            <a:off x="991068" y="3362030"/>
            <a:ext cx="5505302" cy="1225868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6600" b="1">
                <a:solidFill>
                  <a:srgbClr val="00589A"/>
                </a:solidFill>
              </a:rPr>
              <a:t>за внимание! 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Р7-Офис/2024.3.1.523</Application>
  <DocSecurity>0</DocSecurity>
  <PresentationFormat>Широкоэкранный</PresentationFormat>
  <Paragraphs>0</Paragraphs>
  <Slides>9</Slides>
  <Notes>9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Manager/>
  <Company>DVGK</Company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Ковалёва Ирина Станиславовна</dc:creator>
  <cp:keywords/>
  <dc:description/>
  <dc:identifier/>
  <dc:language/>
  <cp:lastModifiedBy/>
  <cp:revision>187</cp:revision>
  <dcterms:created xsi:type="dcterms:W3CDTF">2024-04-03T04:57:47Z</dcterms:created>
  <dcterms:modified xsi:type="dcterms:W3CDTF">2025-04-09T05:31:29Z</dcterms:modified>
  <cp:category/>
  <cp:contentStatus/>
  <cp:version/>
</cp:coreProperties>
</file>