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0" r:id="rId4"/>
    <p:sldId id="281" r:id="rId5"/>
    <p:sldId id="274" r:id="rId6"/>
    <p:sldId id="275" r:id="rId7"/>
    <p:sldId id="278" r:id="rId8"/>
    <p:sldId id="277" r:id="rId9"/>
    <p:sldId id="279" r:id="rId10"/>
    <p:sldId id="276" r:id="rId11"/>
    <p:sldId id="288" r:id="rId12"/>
    <p:sldId id="287" r:id="rId13"/>
    <p:sldId id="286" r:id="rId14"/>
    <p:sldId id="282" r:id="rId15"/>
    <p:sldId id="285" r:id="rId16"/>
    <p:sldId id="294" r:id="rId17"/>
    <p:sldId id="293" r:id="rId18"/>
    <p:sldId id="292" r:id="rId19"/>
    <p:sldId id="290" r:id="rId20"/>
    <p:sldId id="291" r:id="rId21"/>
    <p:sldId id="306" r:id="rId22"/>
    <p:sldId id="305" r:id="rId23"/>
    <p:sldId id="304" r:id="rId24"/>
    <p:sldId id="303" r:id="rId25"/>
    <p:sldId id="307" r:id="rId26"/>
    <p:sldId id="299" r:id="rId27"/>
    <p:sldId id="296" r:id="rId28"/>
    <p:sldId id="308" r:id="rId29"/>
    <p:sldId id="309" r:id="rId30"/>
    <p:sldId id="310" r:id="rId31"/>
    <p:sldId id="300" r:id="rId32"/>
    <p:sldId id="297" r:id="rId33"/>
    <p:sldId id="302" r:id="rId34"/>
    <p:sldId id="315" r:id="rId35"/>
    <p:sldId id="301" r:id="rId36"/>
    <p:sldId id="314" r:id="rId37"/>
    <p:sldId id="317" r:id="rId38"/>
    <p:sldId id="321" r:id="rId39"/>
    <p:sldId id="320" r:id="rId40"/>
    <p:sldId id="316" r:id="rId41"/>
    <p:sldId id="270" r:id="rId42"/>
    <p:sldId id="284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45B3-145F-4310-886E-521E9AB2105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2831-BEE7-416D-9755-AB7A1A1C3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883-D8FD-470B-B8D4-9528E131A288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730E-556B-4388-8FD4-1B0FCE30A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070C-E23F-441D-A579-BABA0789668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11D4-B28F-4B4E-88EE-032D6DE5F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76A5-2B77-45DB-BA49-6656D5DC09BD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BEB-0527-431B-9054-D36D57FC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231-E792-43D0-ACC1-E8F47B493F53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551C-3D6E-42D5-961C-002FB8292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3225-47B2-4510-A6C2-E5134F0AC0C8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8F7F-2594-4152-A58D-7B20CB96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8DBD-B78F-4D4B-877A-DF90DB2F0DF5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89F2-5DCF-453D-B7AA-7062B7B14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568F-5464-4616-9127-55024A60FEB7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A339-6EB0-42B4-A0BF-0B4B52A0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A75F-88FB-42AE-9F39-516FDFAAE4A8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3A83-9E60-4E57-B711-9172AA8D8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49EF-E543-42BC-A832-2C6A9D23F29B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5544-A3B4-4756-BDCB-91DFF5AF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6D78-27C1-4187-93FC-2685FC068CFC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92BD-7372-4AC7-BEA1-3059602B7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6B027-858B-426D-B8C1-7B0188CBD20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6A78B-B780-40BB-B19F-16FC9FE5E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40.xml"/><Relationship Id="rId5" Type="http://schemas.openxmlformats.org/officeDocument/2006/relationships/slide" Target="slide14.xml"/><Relationship Id="rId10" Type="http://schemas.openxmlformats.org/officeDocument/2006/relationships/slide" Target="slide35.xml"/><Relationship Id="rId4" Type="http://schemas.openxmlformats.org/officeDocument/2006/relationships/slide" Target="slide9.xml"/><Relationship Id="rId9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6.gif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3/4/76/4076845_marschak.jpg" TargetMode="External"/><Relationship Id="rId13" Type="http://schemas.openxmlformats.org/officeDocument/2006/relationships/hyperlink" Target="http://uchastie.com/uploads/posts/2012-12/thumbs/1354719260_tomaty.jpeg" TargetMode="External"/><Relationship Id="rId18" Type="http://schemas.openxmlformats.org/officeDocument/2006/relationships/hyperlink" Target="http://www.simsar.az/up/news/article/2013/%C4%B0yul/18/142/xeber1.jpg" TargetMode="External"/><Relationship Id="rId3" Type="http://schemas.openxmlformats.org/officeDocument/2006/relationships/hyperlink" Target="http://pedsovet.su/load/393-1-0-43298" TargetMode="External"/><Relationship Id="rId7" Type="http://schemas.openxmlformats.org/officeDocument/2006/relationships/hyperlink" Target="http://static.newsland.com/news_images/806/big_806845.jpg" TargetMode="External"/><Relationship Id="rId12" Type="http://schemas.openxmlformats.org/officeDocument/2006/relationships/hyperlink" Target="http://surpriserecipes.com/site/calories/veg/potato.jpg" TargetMode="External"/><Relationship Id="rId17" Type="http://schemas.openxmlformats.org/officeDocument/2006/relationships/hyperlink" Target="http://www.corrupcia.net/resampled/files/news/509_sq215.jpg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st.clopotel.t1.ro/imgs/userimg/p294456_250_4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nicipalrussia.ru/image/623164/239267.jpg" TargetMode="External"/><Relationship Id="rId11" Type="http://schemas.openxmlformats.org/officeDocument/2006/relationships/hyperlink" Target="http://kivinvest.ru/d/63925/d/220260203_5.jpg" TargetMode="External"/><Relationship Id="rId5" Type="http://schemas.openxmlformats.org/officeDocument/2006/relationships/hyperlink" Target="http://zaycev.net/pages/21826/2182655.shtml" TargetMode="External"/><Relationship Id="rId15" Type="http://schemas.openxmlformats.org/officeDocument/2006/relationships/hyperlink" Target="http://cs309522.vk.me/v309522863/3f64/Js50xX_qRoI.jpg" TargetMode="External"/><Relationship Id="rId10" Type="http://schemas.openxmlformats.org/officeDocument/2006/relationships/hyperlink" Target="http://rastim.com.ua/images/goods/mini/100_149.jpg" TargetMode="External"/><Relationship Id="rId19" Type="http://schemas.openxmlformats.org/officeDocument/2006/relationships/hyperlink" Target="http://w7t.ru/previews/7da7/j/479d7077d8.jpg" TargetMode="External"/><Relationship Id="rId4" Type="http://schemas.openxmlformats.org/officeDocument/2006/relationships/hyperlink" Target="http://img12.proshkolu.ru/content/media/pic/std/5000000/4391000/4390489-eb0f8b12cc9a06a1.gif" TargetMode="External"/><Relationship Id="rId9" Type="http://schemas.openxmlformats.org/officeDocument/2006/relationships/hyperlink" Target="http://www.eshape.ru/images/diets/detox-diet3.jpg" TargetMode="External"/><Relationship Id="rId14" Type="http://schemas.openxmlformats.org/officeDocument/2006/relationships/hyperlink" Target="http://fashionstylist.kupivip.ru/sites/fashion-kupivip/files/styles/article-main/public/main-1318-153b0fc12c8d4858a2be8440e103b1a9.jpe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concert.com/ic/img.lenta.ru/news/2008/08/12/mother/picture.jpg" TargetMode="External"/><Relationship Id="rId13" Type="http://schemas.openxmlformats.org/officeDocument/2006/relationships/hyperlink" Target="http://skaz.com.ua/pars_docs/refs/1/843/843_html_14bce6b4.jpg" TargetMode="External"/><Relationship Id="rId18" Type="http://schemas.openxmlformats.org/officeDocument/2006/relationships/hyperlink" Target="http://actualnews.org/uploads/posts/2013-03/thumbs/1362204873_2.jpg" TargetMode="External"/><Relationship Id="rId3" Type="http://schemas.openxmlformats.org/officeDocument/2006/relationships/hyperlink" Target="http://zaycev.net/pages/5721/572182.shtml" TargetMode="External"/><Relationship Id="rId7" Type="http://schemas.openxmlformats.org/officeDocument/2006/relationships/hyperlink" Target="http://admireworld.ru/wp-content/uploads/2013/07/sinij-kit-300x160.jpg" TargetMode="External"/><Relationship Id="rId12" Type="http://schemas.openxmlformats.org/officeDocument/2006/relationships/hyperlink" Target="http://ru.static.z-dn.net/files/d5d/e4053d0ded6fbdbe3e1450a39b7c588e.png" TargetMode="External"/><Relationship Id="rId17" Type="http://schemas.openxmlformats.org/officeDocument/2006/relationships/hyperlink" Target="http://wallpaperswiki.org/wallpapers/2012/10/Green-Scenery-Landscape-Selection--240x320.jpg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chuy-karamal.ru/rimage/429580/6104.jpg" TargetMode="External"/><Relationship Id="rId20" Type="http://schemas.openxmlformats.org/officeDocument/2006/relationships/hyperlink" Target="http://2.bp.blogspot.com/-drbwb04ABOU/Tn6bkjtPYKI/AAAAAAAAF5k/2cZXWor2zc8/s400/Valadon+Suzane,+Etude+de+Chat,+French+1865-1938+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istnews.com/Picture/20121117103651_6.jpg" TargetMode="External"/><Relationship Id="rId11" Type="http://schemas.openxmlformats.org/officeDocument/2006/relationships/hyperlink" Target="http://i046.radikal.ru/0805/c8/0622c26067d0.jpg" TargetMode="External"/><Relationship Id="rId5" Type="http://schemas.openxmlformats.org/officeDocument/2006/relationships/hyperlink" Target="http://zaycev.net/pages/13159/1315946.shtml" TargetMode="External"/><Relationship Id="rId15" Type="http://schemas.openxmlformats.org/officeDocument/2006/relationships/hyperlink" Target="http://upload.wikimedia.org/wikipedia/commons/thumb/9/96/Pyrrhula_pyrrhula_bl1.jpg/275px-Pyrrhula_pyrrhula_bl1.jpg" TargetMode="External"/><Relationship Id="rId10" Type="http://schemas.openxmlformats.org/officeDocument/2006/relationships/hyperlink" Target="http://www.kuponika.ru/img/actions/1704009_572.jpg" TargetMode="External"/><Relationship Id="rId19" Type="http://schemas.openxmlformats.org/officeDocument/2006/relationships/hyperlink" Target="http://www.picin.net.ru/pic/p1/m1/m939.jpg" TargetMode="External"/><Relationship Id="rId4" Type="http://schemas.openxmlformats.org/officeDocument/2006/relationships/hyperlink" Target="http://zaycev.net/pages/5721/572148.shtml" TargetMode="External"/><Relationship Id="rId9" Type="http://schemas.openxmlformats.org/officeDocument/2006/relationships/hyperlink" Target="http://imonmytravels.ru/plinw/8399735.jpg" TargetMode="External"/><Relationship Id="rId14" Type="http://schemas.openxmlformats.org/officeDocument/2006/relationships/hyperlink" Target="http://onhook.net/files/article/2/2/3/normal.jp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1000000/733000/732183-747ce4393b996092.jpg" TargetMode="External"/><Relationship Id="rId13" Type="http://schemas.openxmlformats.org/officeDocument/2006/relationships/hyperlink" Target="http://cs308925.userapi.com/v308925151/616d/eaTNWP8f4EA.jpg" TargetMode="External"/><Relationship Id="rId3" Type="http://schemas.openxmlformats.org/officeDocument/2006/relationships/hyperlink" Target="http://www.wiki.vladimir.i-edu.ru/images/d/d2/%D0%97%D0%B4%D1%80%D0%B0%D0%B2%D1%81%D1%82%D0%B2%D1%83%D0%B9,_%D1%88%D0%BA%D0%BE%D0%BB%D0%B0!.gif" TargetMode="External"/><Relationship Id="rId7" Type="http://schemas.openxmlformats.org/officeDocument/2006/relationships/hyperlink" Target="http://www.tacomaworld.com/forum/attachments/buy-sell-trade/235688-need-headlight-bulb-retaining-clip-images.jpg" TargetMode="External"/><Relationship Id="rId12" Type="http://schemas.openxmlformats.org/officeDocument/2006/relationships/hyperlink" Target="http://976338.ru/images/3-1000-1000-shop-979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kordmuzyczny.pl/gallery_image/medium/792.jpg" TargetMode="External"/><Relationship Id="rId11" Type="http://schemas.openxmlformats.org/officeDocument/2006/relationships/hyperlink" Target="http://taro.orakul.ua/img/dream/balkon.jpg" TargetMode="External"/><Relationship Id="rId5" Type="http://schemas.openxmlformats.org/officeDocument/2006/relationships/hyperlink" Target="http://stol-zakaza.ru/data/small/dayana_s_2.jpg" TargetMode="External"/><Relationship Id="rId15" Type="http://schemas.openxmlformats.org/officeDocument/2006/relationships/hyperlink" Target="http://muzofon.com/search/%D0%B7%D0%B0%D1%80%D1%8F%D0%B4%D0%BA%D0%B0%20%D0%BC%D1%83%D0%B7%D1%8B%D0%BA%D0%B0" TargetMode="External"/><Relationship Id="rId10" Type="http://schemas.openxmlformats.org/officeDocument/2006/relationships/hyperlink" Target="http://www.hip-hop.ru/forum/img/2010/10/26/small_1114254cc663608f54a.jpg" TargetMode="External"/><Relationship Id="rId4" Type="http://schemas.openxmlformats.org/officeDocument/2006/relationships/hyperlink" Target="http://2.bp.blogspot.com/_iTB-MYigGSA/Soa9x8b6SxI/AAAAAAAAARs/wqFfiRG_MVU/S220/lips.jpg" TargetMode="External"/><Relationship Id="rId9" Type="http://schemas.openxmlformats.org/officeDocument/2006/relationships/hyperlink" Target="http://www.kominet.ru/upload/Vika/1234567890.jpg" TargetMode="External"/><Relationship Id="rId14" Type="http://schemas.openxmlformats.org/officeDocument/2006/relationships/hyperlink" Target="http://im37.gulfup.com/tKSPY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19250" y="765175"/>
            <a:ext cx="5905500" cy="15113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Путешествие по Школьной стране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2781300"/>
            <a:ext cx="4679950" cy="7921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Урок Знаний во 2 классе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1236663" y="333375"/>
            <a:ext cx="6288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Словарные слова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628775"/>
            <a:ext cx="2087562" cy="13255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1628775"/>
            <a:ext cx="1954213" cy="13033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628775"/>
            <a:ext cx="1871662" cy="13255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030663"/>
            <a:ext cx="1905000" cy="1270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4000500"/>
            <a:ext cx="1905000" cy="13001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962400"/>
            <a:ext cx="2095500" cy="13303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6000" y="3032125"/>
            <a:ext cx="192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М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b="1">
                <a:latin typeface="Georgia" pitchFamily="18" charset="0"/>
              </a:rPr>
              <a:t>РКОВЬ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2954338"/>
            <a:ext cx="1354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Г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b="1">
                <a:latin typeface="Georgia" pitchFamily="18" charset="0"/>
              </a:rPr>
              <a:t>РОХ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6375" y="2932113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К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2400" b="1">
                <a:latin typeface="Georgia" pitchFamily="18" charset="0"/>
              </a:rPr>
              <a:t>ПУСТА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4875" y="5300663"/>
            <a:ext cx="2327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К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2400" b="1">
                <a:latin typeface="Georgia" pitchFamily="18" charset="0"/>
              </a:rPr>
              <a:t>РТОФ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400" b="1">
                <a:latin typeface="Georgia" pitchFamily="18" charset="0"/>
              </a:rPr>
              <a:t>ЛЬ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4963" y="5348288"/>
            <a:ext cx="157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b="1">
                <a:latin typeface="Georgia" pitchFamily="18" charset="0"/>
              </a:rPr>
              <a:t>ГУРЕЦ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10338" y="5343525"/>
            <a:ext cx="202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П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b="1">
                <a:latin typeface="Georgia" pitchFamily="18" charset="0"/>
              </a:rPr>
              <a:t>М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400" b="1">
                <a:latin typeface="Georgia" pitchFamily="18" charset="0"/>
              </a:rPr>
              <a:t>ДОР</a:t>
            </a:r>
          </a:p>
        </p:txBody>
      </p:sp>
      <p:sp>
        <p:nvSpPr>
          <p:cNvPr id="16" name="Развернутая стрелка 15">
            <a:hlinkClick r:id="rId9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2411413" y="260350"/>
            <a:ext cx="34559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Падежи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47700" y="1125538"/>
            <a:ext cx="418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Именительный падеж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47700" y="1844675"/>
            <a:ext cx="3854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Родительный падеж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47700" y="2492375"/>
            <a:ext cx="343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Дательный падеж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49288" y="3284538"/>
            <a:ext cx="38750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Винительный падеж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36588" y="4005263"/>
            <a:ext cx="4017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Творительный падеж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738188" y="4724400"/>
            <a:ext cx="3835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Предложный падеж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5487988"/>
            <a:ext cx="2581275" cy="461962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О ком? О чём?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6092825"/>
            <a:ext cx="2046288" cy="4603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Кого? Что?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6600" y="6092825"/>
            <a:ext cx="2320925" cy="4603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Кому? Чему?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9475" y="5487988"/>
            <a:ext cx="2178050" cy="461962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Кого? Чего?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6027738"/>
            <a:ext cx="1951038" cy="4603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Кем? Чем?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5472113"/>
            <a:ext cx="1951038" cy="461962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Кто? Что?</a:t>
            </a:r>
          </a:p>
        </p:txBody>
      </p:sp>
      <p:sp>
        <p:nvSpPr>
          <p:cNvPr id="16" name="Развернутая стрелка 15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25157 3.7037E-6 C 0.36511 3.7037E-6 0.50452 -0.02871 0.50452 -0.05162 L 0.50452 -0.102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3 L -0.00382 -0.00023 C -0.00555 -0.00023 -0.00763 -0.17268 -0.00763 -0.31273 L -0.00763 -0.6254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25903 -7.40741E-7 C 0.37518 -7.40741E-7 0.51823 -0.11088 0.51823 -0.20046 L 0.51823 -0.4009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0572 3.7037E-6 C 0.15277 3.7037E-6 0.21163 -0.14445 0.21163 -0.26135 L 0.21163 -0.52269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8611 -7.40741E-7 C 0.12431 -7.40741E-7 0.17223 -0.14282 0.17223 -0.25856 L 0.17223 -0.51643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022E-16 L -0.01007 -1.11022E-16 C -0.01458 -1.11022E-16 -0.01996 -0.0794 -0.01996 -0.14352 L -0.01996 -0.28657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1098550" y="260350"/>
            <a:ext cx="53292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Правописание ЦЫ и ЦИ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8550" y="2165350"/>
            <a:ext cx="188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СТАНЦ . 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4788" y="2165350"/>
            <a:ext cx="45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9338" y="3195638"/>
            <a:ext cx="2233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Ц . ПЛЁНОК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4463" y="3195638"/>
            <a:ext cx="51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Ы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675" y="381000"/>
            <a:ext cx="1617663" cy="1616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65225" y="4237038"/>
            <a:ext cx="1198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Ц . РК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8288" y="4246563"/>
            <a:ext cx="45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23938" y="5270500"/>
            <a:ext cx="2173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МОЛОДЦ 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60713" y="5270500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27600" y="2165350"/>
            <a:ext cx="140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Ц . ГАН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9550" y="2141538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22825" y="3195638"/>
            <a:ext cx="203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ПОЛИЦ . 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86538" y="3178175"/>
            <a:ext cx="45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81575" y="4246563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ПТИЦ .</a:t>
            </a:r>
            <a:r>
              <a:rPr lang="ru-RU">
                <a:latin typeface="Georgia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3663" y="4246563"/>
            <a:ext cx="51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Ы</a:t>
            </a:r>
          </a:p>
        </p:txBody>
      </p:sp>
      <p:sp>
        <p:nvSpPr>
          <p:cNvPr id="19" name="Развернутая стрелка 18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3475" y="5270500"/>
            <a:ext cx="207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Ц . НИЯ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48288" y="5270500"/>
            <a:ext cx="45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471738" y="404813"/>
            <a:ext cx="3457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Антонимы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14450" y="1700213"/>
            <a:ext cx="2160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ГОРЯЧИЙ -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4450" y="2636838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ВЫСОКИЙ -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41438" y="3573463"/>
            <a:ext cx="218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ВЕСЁЛЫЙ -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0963" y="4437063"/>
            <a:ext cx="2398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ГЛУБОКИЙ -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2075" y="5445125"/>
            <a:ext cx="2392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ШИРОКИЙ -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1625" y="1700213"/>
            <a:ext cx="2319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ХОЛОДНЫЙ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2636838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НИЗКИЙ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0200" y="3573463"/>
            <a:ext cx="206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ГРУСТНЫЙ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2600" y="4437063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МЕЛКИЙ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2125" y="5457825"/>
            <a:ext cx="137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УЗКИЙ</a:t>
            </a:r>
          </a:p>
        </p:txBody>
      </p:sp>
      <p:sp>
        <p:nvSpPr>
          <p:cNvPr id="14" name="Развернутая стрелка 13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Математика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29138" y="3860800"/>
            <a:ext cx="3228975" cy="102076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ПЛОЩАДЬ И ПЕРИМЕТР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876425"/>
            <a:ext cx="3744913" cy="136683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ТАБЛИЦА УМНОЖЕНИЯ И ДЕЛЕНИЯ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3860800"/>
            <a:ext cx="3240087" cy="10429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СРАВНЕНИЕ ВЫРАЖЕНИЙ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9138" y="2022475"/>
            <a:ext cx="3743325" cy="107473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ГЕОМЕТРИЧЕСКАЯ ФИГУРА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1187450" y="333375"/>
            <a:ext cx="64087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Таблица умножения и деления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989138"/>
            <a:ext cx="167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6 × 7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1989138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42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2924175"/>
            <a:ext cx="1801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72 : 8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1863" y="2924175"/>
            <a:ext cx="555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9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6275" y="4005263"/>
            <a:ext cx="169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9 × 5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12963" y="4005263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45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3588" y="5084763"/>
            <a:ext cx="1779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56 : 7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4250" y="5084763"/>
            <a:ext cx="566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8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1989138"/>
            <a:ext cx="171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9 × 6 =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87900" y="1989138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54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48038" y="2924175"/>
            <a:ext cx="1828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63 : 9 =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9338" y="2924175"/>
            <a:ext cx="517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7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48038" y="4005263"/>
            <a:ext cx="1700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8 × 5 =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76788" y="4005263"/>
            <a:ext cx="84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40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73438" y="5097463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48 : 8 =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0300" y="5084763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1863" y="1989138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7 × 5 =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1725" y="1989138"/>
            <a:ext cx="79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35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1863" y="2925763"/>
            <a:ext cx="185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30 : 6 =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48575" y="2925763"/>
            <a:ext cx="53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5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45200" y="4005263"/>
            <a:ext cx="171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9 × 4 =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21575" y="4005263"/>
            <a:ext cx="811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36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35688" y="5084763"/>
            <a:ext cx="1830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32 : 8 =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21600" y="5084763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4</a:t>
            </a:r>
            <a:r>
              <a:rPr lang="ru-RU" sz="3200" b="1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827088" y="400050"/>
            <a:ext cx="72739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Сравнение выражений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2113" y="1987550"/>
            <a:ext cx="560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(61 + 7) × 2       (61 + 7) : 2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27513" y="1987550"/>
            <a:ext cx="473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&gt;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14513" y="3284538"/>
            <a:ext cx="5554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75 - 15 - 10       75 + 15 + 10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27513" y="3284538"/>
            <a:ext cx="473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&lt;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4552950"/>
            <a:ext cx="588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38 +12 + 40       40 +12 + 38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5613" y="4560888"/>
            <a:ext cx="473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=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395288" y="333375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Геометрическая фигура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2" descr="http://i046.radikal.ru/0805/c8/0622c26067d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1752600"/>
            <a:ext cx="4095750" cy="44005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12938" y="1193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Сколько всего треугольников?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3075" y="5170488"/>
            <a:ext cx="51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Georgia" pitchFamily="18" charset="0"/>
              </a:rPr>
              <a:t>6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971550" y="404813"/>
            <a:ext cx="705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Площадь и периметр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028825"/>
            <a:ext cx="3343275" cy="14001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8888" y="4000500"/>
            <a:ext cx="84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Georgia" pitchFamily="18" charset="0"/>
              </a:rPr>
              <a:t>S</a:t>
            </a:r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 =</a:t>
            </a:r>
            <a:endParaRPr lang="ru-RU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16038" y="4929188"/>
            <a:ext cx="86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Georgia" pitchFamily="18" charset="0"/>
              </a:rPr>
              <a:t>P</a:t>
            </a:r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 =</a:t>
            </a:r>
            <a:endParaRPr lang="ru-RU">
              <a:latin typeface="Georg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79613" y="4000500"/>
            <a:ext cx="333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7 × 3 = 21 (см</a:t>
            </a:r>
            <a:r>
              <a:rPr lang="ru-RU" sz="3200" b="1" baseline="30000">
                <a:latin typeface="Calibri" pitchFamily="34" charset="0"/>
                <a:cs typeface="Times New Roman" pitchFamily="18" charset="0"/>
              </a:rPr>
              <a:t>2</a:t>
            </a:r>
            <a:r>
              <a:rPr lang="ru-RU">
                <a:latin typeface="Georgia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32013" y="4929188"/>
            <a:ext cx="440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(7 + 3) × 2 = 20 (см</a:t>
            </a:r>
            <a:r>
              <a:rPr lang="ru-RU">
                <a:latin typeface="Georgia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Окружающий мир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713" y="3789363"/>
            <a:ext cx="3392487" cy="107473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ЗВУКИ ПРИРОДЫ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9138" y="1700213"/>
            <a:ext cx="3943350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ОТЛИЧИТЕЛЬНЫЕ ЧЕРТЫ ЖИВОТНЫХ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0700" y="1700213"/>
            <a:ext cx="3743325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ЗАГАДКИ ПРО ЯВЛЕНИЯ ПРИРОДЫ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538" y="3789363"/>
            <a:ext cx="3457575" cy="107473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КТО САМЫЙ-САМЫЙ?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7950" y="908050"/>
            <a:ext cx="89281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Здравствуй, школа дорогая!</a:t>
            </a:r>
            <a:br>
              <a:rPr lang="ru-RU" sz="4000" b="1" smtClean="0">
                <a:solidFill>
                  <a:srgbClr val="002060"/>
                </a:solidFill>
              </a:rPr>
            </a:br>
            <a:r>
              <a:rPr lang="ru-RU" sz="4000" b="1" smtClean="0">
                <a:solidFill>
                  <a:srgbClr val="002060"/>
                </a:solidFill>
              </a:rPr>
              <a:t>Здравствуй, наш любимый класс!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420938"/>
            <a:ext cx="3333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96063" y="5229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Загадки про явления природы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773238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На минуту в землю врос Разноцветный чудо-мост.</a:t>
            </a:r>
          </a:p>
          <a:p>
            <a:r>
              <a:rPr lang="ru-RU" sz="2400" b="1">
                <a:latin typeface="Georgia" pitchFamily="18" charset="0"/>
              </a:rPr>
              <a:t>Чудо-мастер мастерил Мост высокий без перил.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3386138"/>
            <a:ext cx="1541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РАДУГА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655763"/>
            <a:ext cx="2381250" cy="1790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221163"/>
            <a:ext cx="3600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Летит орлица</a:t>
            </a:r>
          </a:p>
          <a:p>
            <a:r>
              <a:rPr lang="ru-RU" sz="2400" b="1">
                <a:latin typeface="Georgia" pitchFamily="18" charset="0"/>
              </a:rPr>
              <a:t>По синему небу,</a:t>
            </a:r>
          </a:p>
          <a:p>
            <a:r>
              <a:rPr lang="ru-RU" sz="2400" b="1">
                <a:latin typeface="Georgia" pitchFamily="18" charset="0"/>
              </a:rPr>
              <a:t>Крылья распустила,</a:t>
            </a:r>
          </a:p>
          <a:p>
            <a:r>
              <a:rPr lang="ru-RU" sz="2400" b="1">
                <a:latin typeface="Georgia" pitchFamily="18" charset="0"/>
              </a:rPr>
              <a:t>Солнце затенило.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81563" y="5791200"/>
            <a:ext cx="1109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ТУЧА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5125" y="3995738"/>
            <a:ext cx="2381250" cy="17954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Загадки про явления природы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1975" y="1700213"/>
            <a:ext cx="2466975" cy="18478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722438"/>
            <a:ext cx="4979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Гуляю в поле, летаю на воле,</a:t>
            </a:r>
          </a:p>
          <a:p>
            <a:r>
              <a:rPr lang="ru-RU" sz="2400" b="1">
                <a:latin typeface="Georgia" pitchFamily="18" charset="0"/>
              </a:rPr>
              <a:t>Кручу, бурчу, знать никого не хочу.</a:t>
            </a:r>
          </a:p>
          <a:p>
            <a:r>
              <a:rPr lang="ru-RU" sz="2400" b="1">
                <a:latin typeface="Georgia" pitchFamily="18" charset="0"/>
              </a:rPr>
              <a:t>Вдоль села пробегаю, сугробы наметаю.</a:t>
            </a:r>
            <a:endParaRPr lang="ru-RU">
              <a:latin typeface="Georg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0788" y="354806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ВЕТЕР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1650" y="42545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Летит огневая стрела, </a:t>
            </a:r>
          </a:p>
          <a:p>
            <a:r>
              <a:rPr lang="ru-RU" sz="2400" b="1">
                <a:latin typeface="Georgia" pitchFamily="18" charset="0"/>
              </a:rPr>
              <a:t>Никто её не поймает: </a:t>
            </a:r>
          </a:p>
          <a:p>
            <a:r>
              <a:rPr lang="ru-RU" sz="2400" b="1">
                <a:latin typeface="Georgia" pitchFamily="18" charset="0"/>
              </a:rPr>
              <a:t>Ни царь, ни царица, </a:t>
            </a:r>
          </a:p>
          <a:p>
            <a:r>
              <a:rPr lang="ru-RU" sz="2400" b="1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17963"/>
            <a:ext cx="30480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9388" y="5922963"/>
            <a:ext cx="181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МОЛНИЯ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Звуки природы</a:t>
            </a:r>
          </a:p>
        </p:txBody>
      </p:sp>
      <p:sp>
        <p:nvSpPr>
          <p:cNvPr id="3" name="Развернутая стрелка 2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088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27763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Отличительные черты животных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628775"/>
            <a:ext cx="2381250" cy="18002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6363" y="1628775"/>
            <a:ext cx="2489200" cy="18018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575" y="4059238"/>
            <a:ext cx="2514600" cy="18637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059238"/>
            <a:ext cx="2667000" cy="18002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01875" y="3416300"/>
            <a:ext cx="123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6 ЛАП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27200" y="5927725"/>
            <a:ext cx="137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ПЕРЬЯ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33988" y="5859463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ШЕРСТЬ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67375" y="3430588"/>
            <a:ext cx="1525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ЧЕШУЯ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Кто самый-самый?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38" y="1127125"/>
            <a:ext cx="785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Самое большое животное на воде?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00213"/>
            <a:ext cx="3306763" cy="17653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388" y="4233863"/>
            <a:ext cx="2808287" cy="21066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8813" y="3649663"/>
            <a:ext cx="7935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Самое большое животное на суше?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8563" y="2352675"/>
            <a:ext cx="2354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СИНИЙ КИТ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24375" y="4948238"/>
            <a:ext cx="407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АФРИКАНСКИЙ СЛОН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971550" y="260350"/>
            <a:ext cx="70564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Кто самый-самый?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38" y="1127125"/>
            <a:ext cx="785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Самая маленькая птичка в мире?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8813" y="3649663"/>
            <a:ext cx="687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Самая большая птица в мире?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8563" y="2352675"/>
            <a:ext cx="195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КОЛИБРИ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859338" y="4945063"/>
            <a:ext cx="1509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СТРАУС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1698625"/>
            <a:ext cx="2733675" cy="20510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214813"/>
            <a:ext cx="2476500" cy="21605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79400" y="476250"/>
            <a:ext cx="8497888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Изобразительное искусство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2492375"/>
            <a:ext cx="4248150" cy="15128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ЖАНРЫ ИЗОБРАЗИТЕЛЬНОГО ИСКУССТВА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06057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 на картине</a:t>
            </a:r>
          </a:p>
          <a:p>
            <a:r>
              <a:rPr lang="ru-RU" sz="2400" b="1">
                <a:latin typeface="Georgia" pitchFamily="18" charset="0"/>
              </a:rPr>
              <a:t>Нарисована река,</a:t>
            </a:r>
          </a:p>
          <a:p>
            <a:r>
              <a:rPr lang="ru-RU" sz="2400" b="1">
                <a:latin typeface="Georgia" pitchFamily="18" charset="0"/>
              </a:rPr>
              <a:t>Или ель и белый иней,</a:t>
            </a:r>
          </a:p>
          <a:p>
            <a:r>
              <a:rPr lang="ru-RU" sz="2400" b="1">
                <a:latin typeface="Georgia" pitchFamily="18" charset="0"/>
              </a:rPr>
              <a:t>Или сад и облака,</a:t>
            </a:r>
          </a:p>
          <a:p>
            <a:r>
              <a:rPr lang="ru-RU" sz="2400" b="1">
                <a:latin typeface="Georgia" pitchFamily="18" charset="0"/>
              </a:rPr>
              <a:t>Или снежная равнина, </a:t>
            </a:r>
          </a:p>
          <a:p>
            <a:r>
              <a:rPr lang="ru-RU" sz="2400" b="1">
                <a:latin typeface="Georgia" pitchFamily="18" charset="0"/>
              </a:rPr>
              <a:t>Или поле и шалаш, </a:t>
            </a:r>
          </a:p>
          <a:p>
            <a:r>
              <a:rPr lang="ru-RU" sz="2400" b="1">
                <a:latin typeface="Georgia" pitchFamily="18" charset="0"/>
              </a:rPr>
              <a:t>Обязательно картина называется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2273300"/>
            <a:ext cx="3268663" cy="24511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46788" y="4724400"/>
            <a:ext cx="1757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ПЕЙЗАЖ</a:t>
            </a:r>
          </a:p>
        </p:txBody>
      </p:sp>
      <p:sp>
        <p:nvSpPr>
          <p:cNvPr id="8" name="Развернутая стрелка 7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0605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 на картине</a:t>
            </a:r>
          </a:p>
          <a:p>
            <a:r>
              <a:rPr lang="ru-RU" sz="2400" b="1">
                <a:latin typeface="Georgia" pitchFamily="18" charset="0"/>
              </a:rPr>
              <a:t>Чашку кофе на столе, </a:t>
            </a:r>
          </a:p>
          <a:p>
            <a:r>
              <a:rPr lang="ru-RU" sz="2400" b="1">
                <a:latin typeface="Georgia" pitchFamily="18" charset="0"/>
              </a:rPr>
              <a:t>Или морс в большом графине,</a:t>
            </a:r>
          </a:p>
          <a:p>
            <a:r>
              <a:rPr lang="ru-RU" sz="2400" b="1">
                <a:latin typeface="Georgia" pitchFamily="18" charset="0"/>
              </a:rPr>
              <a:t>Или розу в хрустале, </a:t>
            </a:r>
          </a:p>
          <a:p>
            <a:r>
              <a:rPr lang="ru-RU" sz="2400" b="1">
                <a:latin typeface="Georgia" pitchFamily="18" charset="0"/>
              </a:rPr>
              <a:t>Или бронзовую вазу,</a:t>
            </a:r>
          </a:p>
          <a:p>
            <a:r>
              <a:rPr lang="ru-RU" sz="2400" b="1">
                <a:latin typeface="Georgia" pitchFamily="18" charset="0"/>
              </a:rPr>
              <a:t>Или грушу, или торт,</a:t>
            </a:r>
          </a:p>
          <a:p>
            <a:r>
              <a:rPr lang="ru-RU" sz="2400" b="1">
                <a:latin typeface="Georgia" pitchFamily="18" charset="0"/>
              </a:rPr>
              <a:t>Или все предметы сразу,</a:t>
            </a:r>
          </a:p>
          <a:p>
            <a:r>
              <a:rPr lang="ru-RU" sz="2400" b="1">
                <a:latin typeface="Georgia" pitchFamily="18" charset="0"/>
              </a:rPr>
              <a:t>Знай, что это – 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26100" y="472440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НАТЮРМОРТ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122488"/>
            <a:ext cx="3517900" cy="26019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4663" y="2205038"/>
            <a:ext cx="5111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видишь, что с картины</a:t>
            </a:r>
          </a:p>
          <a:p>
            <a:r>
              <a:rPr lang="ru-RU" sz="2400" b="1">
                <a:latin typeface="Georgia" pitchFamily="18" charset="0"/>
              </a:rPr>
              <a:t>Смотрит кто-нибудь на нас,</a:t>
            </a:r>
          </a:p>
          <a:p>
            <a:r>
              <a:rPr lang="ru-RU" sz="2400" b="1">
                <a:latin typeface="Georgia" pitchFamily="18" charset="0"/>
              </a:rPr>
              <a:t>Или принц в плаще старинном, </a:t>
            </a:r>
          </a:p>
          <a:p>
            <a:r>
              <a:rPr lang="ru-RU" sz="2400" b="1">
                <a:latin typeface="Georgia" pitchFamily="18" charset="0"/>
              </a:rPr>
              <a:t>Или вроде верхолаз,</a:t>
            </a:r>
          </a:p>
          <a:p>
            <a:r>
              <a:rPr lang="ru-RU" sz="2400" b="1">
                <a:latin typeface="Georgia" pitchFamily="18" charset="0"/>
              </a:rPr>
              <a:t>Летчик или балерина,</a:t>
            </a:r>
          </a:p>
          <a:p>
            <a:r>
              <a:rPr lang="ru-RU" sz="2400" b="1">
                <a:latin typeface="Georgia" pitchFamily="18" charset="0"/>
              </a:rPr>
              <a:t>Или Колька, твой сосед,</a:t>
            </a:r>
          </a:p>
          <a:p>
            <a:r>
              <a:rPr lang="ru-RU" sz="2400" b="1">
                <a:latin typeface="Georgia" pitchFamily="18" charset="0"/>
              </a:rPr>
              <a:t>Обязательно картина называется  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65838" y="5005388"/>
            <a:ext cx="178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ПОРТРЕТ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13" y="2205038"/>
            <a:ext cx="2857500" cy="28003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327025"/>
            <a:ext cx="8229600" cy="8699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План путешествия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258888" y="1196975"/>
            <a:ext cx="6913562" cy="4895850"/>
          </a:xfrm>
          <a:prstGeom prst="vertic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3" action="ppaction://hlinksldjump"/>
              </a:rPr>
              <a:t>ЛИТЕРАТУРНОЕ ЧТЕНИЕ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4" action="ppaction://hlinksldjump"/>
              </a:rPr>
              <a:t>РУССКИЙ ЯЗЫК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5" action="ppaction://hlinksldjump"/>
              </a:rPr>
              <a:t>МАТЕМАТИКА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6" action="ppaction://hlinksldjump"/>
              </a:rPr>
              <a:t>ОКРУЖАЮЩИЙ МИР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7" action="ppaction://hlinksldjump"/>
              </a:rPr>
              <a:t>ИЗОБРАЗИТЕЛЬНОЕ ИСКУССТВО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8" action="ppaction://hlinksldjump"/>
              </a:rPr>
              <a:t>ФИЗИЧЕСКАЯ КУЛЬТУРА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9" action="ppaction://hlinksldjump"/>
              </a:rPr>
              <a:t>ТЕХНОЛОГИЯ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10" action="ppaction://hlinksldjump"/>
              </a:rPr>
              <a:t>МУЗЫКА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11" action="ppaction://hlinksldjump" highlightClick="1"/>
          </p:cNvPr>
          <p:cNvSpPr/>
          <p:nvPr/>
        </p:nvSpPr>
        <p:spPr>
          <a:xfrm>
            <a:off x="468313" y="5822950"/>
            <a:ext cx="520700" cy="520700"/>
          </a:xfrm>
          <a:prstGeom prst="actionButtonHom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Жанры изобразительного искусства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06057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Если видишь на картине</a:t>
            </a:r>
          </a:p>
          <a:p>
            <a:r>
              <a:rPr lang="ru-RU" sz="2400" b="1">
                <a:latin typeface="Georgia" pitchFamily="18" charset="0"/>
              </a:rPr>
              <a:t>Нарисован слон,</a:t>
            </a:r>
          </a:p>
          <a:p>
            <a:r>
              <a:rPr lang="ru-RU" sz="2400" b="1">
                <a:latin typeface="Georgia" pitchFamily="18" charset="0"/>
              </a:rPr>
              <a:t>Крокодил, жираф, горилла,</a:t>
            </a:r>
          </a:p>
          <a:p>
            <a:r>
              <a:rPr lang="ru-RU" sz="2400" b="1">
                <a:latin typeface="Georgia" pitchFamily="18" charset="0"/>
              </a:rPr>
              <a:t>Кошка, иль питон,</a:t>
            </a:r>
          </a:p>
          <a:p>
            <a:r>
              <a:rPr lang="ru-RU" sz="2400" b="1">
                <a:latin typeface="Georgia" pitchFamily="18" charset="0"/>
              </a:rPr>
              <a:t>Или звери Аргентины,</a:t>
            </a:r>
          </a:p>
          <a:p>
            <a:r>
              <a:rPr lang="ru-RU" sz="2400" b="1">
                <a:latin typeface="Georgia" pitchFamily="18" charset="0"/>
              </a:rPr>
              <a:t>Иль пингвин Арктический,</a:t>
            </a:r>
          </a:p>
          <a:p>
            <a:r>
              <a:rPr lang="ru-RU" sz="2400" b="1">
                <a:latin typeface="Georgia" pitchFamily="18" charset="0"/>
              </a:rPr>
              <a:t>Значит, жанр такой картины 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95813" y="5516563"/>
            <a:ext cx="429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АНИМАЛИСТИЧЕСКИЙ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2425" y="1731963"/>
            <a:ext cx="2676525" cy="3810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Физическое воспитание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513" y="2924175"/>
            <a:ext cx="4248150" cy="10429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ФИЗКУЛЬТМИНУТКА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Физкультминутка</a:t>
            </a:r>
          </a:p>
        </p:txBody>
      </p:sp>
      <p:sp>
        <p:nvSpPr>
          <p:cNvPr id="4" name="Развернутая стрелка 3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1762125"/>
            <a:ext cx="3333750" cy="33337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0335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Технология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2492375"/>
            <a:ext cx="3744913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ПОСЛОВИЦЫ О ТРУДЕ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Пословицы о труде</a:t>
            </a: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11188" y="1408113"/>
            <a:ext cx="365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Без труда не вынешь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59375" y="4768850"/>
            <a:ext cx="313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и рыбку из пруда.</a:t>
            </a:r>
          </a:p>
        </p:txBody>
      </p:sp>
      <p:sp>
        <p:nvSpPr>
          <p:cNvPr id="47110" name="Прямоугольник 5"/>
          <p:cNvSpPr>
            <a:spLocks noChangeArrowheads="1"/>
          </p:cNvSpPr>
          <p:nvPr/>
        </p:nvSpPr>
        <p:spPr bwMode="auto">
          <a:xfrm>
            <a:off x="611188" y="2319338"/>
            <a:ext cx="237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Труд кормит,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9850" y="5707063"/>
            <a:ext cx="2574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а лень портит.</a:t>
            </a:r>
          </a:p>
        </p:txBody>
      </p:sp>
      <p:sp>
        <p:nvSpPr>
          <p:cNvPr id="47112" name="Прямоугольник 7"/>
          <p:cNvSpPr>
            <a:spLocks noChangeArrowheads="1"/>
          </p:cNvSpPr>
          <p:nvPr/>
        </p:nvSpPr>
        <p:spPr bwMode="auto">
          <a:xfrm>
            <a:off x="611188" y="3271838"/>
            <a:ext cx="399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Скучен день до вечера,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48263" y="4306888"/>
            <a:ext cx="348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коли делать нечего.</a:t>
            </a:r>
          </a:p>
        </p:txBody>
      </p:sp>
      <p:sp>
        <p:nvSpPr>
          <p:cNvPr id="47114" name="Прямоугольник 9"/>
          <p:cNvSpPr>
            <a:spLocks noChangeArrowheads="1"/>
          </p:cNvSpPr>
          <p:nvPr/>
        </p:nvSpPr>
        <p:spPr bwMode="auto">
          <a:xfrm>
            <a:off x="611188" y="4308475"/>
            <a:ext cx="2678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Кончил дело —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59375" y="5245100"/>
            <a:ext cx="2295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гуляй смело.</a:t>
            </a:r>
          </a:p>
        </p:txBody>
      </p:sp>
      <p:sp>
        <p:nvSpPr>
          <p:cNvPr id="47116" name="Прямоугольник 11"/>
          <p:cNvSpPr>
            <a:spLocks noChangeArrowheads="1"/>
          </p:cNvSpPr>
          <p:nvPr/>
        </p:nvSpPr>
        <p:spPr bwMode="auto">
          <a:xfrm>
            <a:off x="611188" y="5305425"/>
            <a:ext cx="390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Хочешь есть калачи —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18100" y="6092825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не сиди на печи.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2326 -7.40741E-7 C -0.03385 -7.40741E-7 -0.04653 -0.03264 -0.04653 -0.0588 L -0.04653 -0.1175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6267 -7.40741E-7 C -0.0908 -7.40741E-7 -0.12535 -0.02963 -0.12535 -0.05347 L -0.12535 -0.1069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926 L -0.10555 0.00926 C -0.1533 0.00926 -0.2118 -0.13194 -0.2118 -0.24653 L -0.2118 -0.50231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4.07407E-6 L -0.00487 -4.07407E-6 C -0.02813 -4.07407E-6 -0.05677 -0.04189 -0.05677 -0.07569 L -0.05677 -0.1511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2 L -0.04323 -0.01042 C -0.0625 -0.01042 -0.08611 -0.1463 -0.08611 -0.25625 L -0.08611 -0.50186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9097 -4.81481E-6 C -0.13194 -4.81481E-6 -0.18194 -0.03611 -0.18194 -0.06527 L -0.18194 -0.13032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Музыка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2559050"/>
            <a:ext cx="3744913" cy="13684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РЕБУСЫ ПРО МУЗЫКАЛЬНЫЕ ИНСТРУМЕНТЫ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1547813"/>
            <a:ext cx="2286000" cy="1752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1439863"/>
            <a:ext cx="12192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2600325" y="976313"/>
            <a:ext cx="43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</a:t>
            </a:r>
          </a:p>
        </p:txBody>
      </p:sp>
      <p:sp>
        <p:nvSpPr>
          <p:cNvPr id="49159" name="TextBox 11"/>
          <p:cNvSpPr txBox="1">
            <a:spLocks noChangeArrowheads="1"/>
          </p:cNvSpPr>
          <p:nvPr/>
        </p:nvSpPr>
        <p:spPr bwMode="auto">
          <a:xfrm>
            <a:off x="5314950" y="931863"/>
            <a:ext cx="69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,,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00188" y="4543425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БАРАБАН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4288" y="3814763"/>
            <a:ext cx="2981325" cy="23812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813" y="1412875"/>
            <a:ext cx="1905000" cy="17716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844675"/>
            <a:ext cx="2049463" cy="1536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2805113" y="976313"/>
            <a:ext cx="94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,,,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3557588" y="1484313"/>
            <a:ext cx="1117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629150" y="1093788"/>
            <a:ext cx="2051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00188" y="4543425"/>
            <a:ext cx="239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БАЛАЛАЙКА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644900"/>
            <a:ext cx="2936875" cy="28273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68413"/>
            <a:ext cx="2085975" cy="20955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363663"/>
            <a:ext cx="15240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1206" name="TextBox 3"/>
          <p:cNvSpPr txBox="1">
            <a:spLocks noChangeArrowheads="1"/>
          </p:cNvSpPr>
          <p:nvPr/>
        </p:nvSpPr>
        <p:spPr bwMode="auto">
          <a:xfrm>
            <a:off x="4211638" y="1125538"/>
            <a:ext cx="2073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Я</a:t>
            </a:r>
          </a:p>
        </p:txBody>
      </p:sp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2106613" y="760413"/>
            <a:ext cx="43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Georgia" pitchFamily="18" charset="0"/>
              </a:rPr>
              <a:t>,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00188" y="4543425"/>
            <a:ext cx="1379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РОЯЛЬ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389313"/>
            <a:ext cx="3000375" cy="30003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813"/>
            <a:ext cx="84359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Ребусы</a:t>
            </a:r>
            <a:endParaRPr lang="ru-RU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Развернутая стрелка 2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571625"/>
            <a:ext cx="2619375" cy="1743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3835400" y="1981200"/>
            <a:ext cx="2162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Georgia" pitchFamily="18" charset="0"/>
              </a:rPr>
              <a:t>Е = 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00188" y="4543425"/>
            <a:ext cx="1906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СКРИПКА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25" y="2935288"/>
            <a:ext cx="3429000" cy="3429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Литературное чтение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3624263"/>
            <a:ext cx="3243262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УКАЖИ ВИДЫ ФОЛЬКЛОРА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9950" y="1985963"/>
            <a:ext cx="3571875" cy="115570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УКАЖИ ИМЯ И ОТЧЕСТВО МАРШАКА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9950" y="3624263"/>
            <a:ext cx="3240088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УКАЖИ СКАЗКИ А.С. ПУШКИНА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1989138"/>
            <a:ext cx="3595687" cy="1152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ЧТО ЯВЛЯЕТСЯ ЭЛЕМЕНТОМ КНИГИ?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214313" y="504825"/>
            <a:ext cx="8929687" cy="854075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Добро пожаловать </a:t>
            </a:r>
            <a:r>
              <a:rPr lang="ru-RU" sz="4000" b="1" smtClean="0">
                <a:solidFill>
                  <a:srgbClr val="002060"/>
                </a:solidFill>
              </a:rPr>
              <a:t>во 2 </a:t>
            </a:r>
            <a:r>
              <a:rPr lang="ru-RU" sz="4000" b="1" smtClean="0">
                <a:solidFill>
                  <a:srgbClr val="002060"/>
                </a:solidFill>
              </a:rPr>
              <a:t>класс!</a:t>
            </a:r>
          </a:p>
        </p:txBody>
      </p:sp>
      <p:pic>
        <p:nvPicPr>
          <p:cNvPr id="532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335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16238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  <p:sp>
        <p:nvSpPr>
          <p:cNvPr id="54275" name="Содержимое 2"/>
          <p:cNvSpPr txBox="1">
            <a:spLocks/>
          </p:cNvSpPr>
          <p:nvPr/>
        </p:nvSpPr>
        <p:spPr bwMode="auto">
          <a:xfrm>
            <a:off x="390525" y="693738"/>
            <a:ext cx="8229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3"/>
              </a:rPr>
              <a:t>http://pedsovet.su/load/393-1-0-43298</a:t>
            </a:r>
            <a:r>
              <a:rPr lang="ru-RU" altLang="ru-RU" sz="1400">
                <a:latin typeface="Georgia" pitchFamily="18" charset="0"/>
              </a:rPr>
              <a:t> - Шаблон презентации "Здравствуй, школа!«, автор Ранько Елена Алексеевна, учитель начальных классов  МАОУ  лицей №21 г. Иваново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4"/>
              </a:rPr>
              <a:t>http://img12.proshkolu.ru/content/media/pic/std/5000000/4391000/4390489-eb0f8b12cc9a06a1.gif</a:t>
            </a:r>
            <a:r>
              <a:rPr lang="ru-RU" altLang="ru-RU" sz="1400">
                <a:latin typeface="Georgia" pitchFamily="18" charset="0"/>
              </a:rPr>
              <a:t> - анимация школьного колокольчика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5"/>
              </a:rPr>
              <a:t>http://zaycev.net/pages/21826/2182655.shtml</a:t>
            </a:r>
            <a:r>
              <a:rPr lang="ru-RU" altLang="ru-RU" sz="1400">
                <a:latin typeface="Georgia" pitchFamily="18" charset="0"/>
              </a:rPr>
              <a:t> - звук звонка в школе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6"/>
              </a:rPr>
              <a:t>http://municipalrussia.ru/image/623164/239267.jpg</a:t>
            </a:r>
            <a:r>
              <a:rPr lang="ru-RU" altLang="ru-RU" sz="1400">
                <a:latin typeface="Georgia" pitchFamily="18" charset="0"/>
              </a:rPr>
              <a:t> - изображение книги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7"/>
              </a:rPr>
              <a:t>http://static.newsland.com/news_images/806/big_806845.jpg</a:t>
            </a:r>
            <a:r>
              <a:rPr lang="ru-RU" altLang="ru-RU" sz="1400">
                <a:latin typeface="Georgia" pitchFamily="18" charset="0"/>
              </a:rPr>
              <a:t>  - изображение А.С. Пушкина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8"/>
              </a:rPr>
              <a:t>http://img0.liveinternet.ru/images/attach/b/3/4/76/4076845_marschak.jpg</a:t>
            </a:r>
            <a:r>
              <a:rPr lang="ru-RU" altLang="ru-RU" sz="1400">
                <a:latin typeface="Georgia" pitchFamily="18" charset="0"/>
              </a:rPr>
              <a:t>  - изображение С.Я. Маршака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9"/>
              </a:rPr>
              <a:t>http://www.eshape.ru/images/diets/detox-diet3.jpg</a:t>
            </a:r>
            <a:r>
              <a:rPr lang="ru-RU" altLang="ru-RU" sz="1400">
                <a:latin typeface="Georgia" pitchFamily="18" charset="0"/>
              </a:rPr>
              <a:t> - изображение моркови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0"/>
              </a:rPr>
              <a:t>http://rastim.com.ua/images/goods/mini/100_149.jpg</a:t>
            </a:r>
            <a:r>
              <a:rPr lang="ru-RU" altLang="ru-RU" sz="1400">
                <a:latin typeface="Georgia" pitchFamily="18" charset="0"/>
              </a:rPr>
              <a:t> - изображение капусты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1"/>
              </a:rPr>
              <a:t>http://kivinvest.ru/d/63925/d/220260203_5.jpg</a:t>
            </a:r>
            <a:r>
              <a:rPr lang="ru-RU" altLang="ru-RU" sz="1400">
                <a:latin typeface="Georgia" pitchFamily="18" charset="0"/>
              </a:rPr>
              <a:t> - изображение гороха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2"/>
              </a:rPr>
              <a:t>http://surpriserecipes.com/site/calories/veg/potato.jpg</a:t>
            </a:r>
            <a:r>
              <a:rPr lang="ru-RU" altLang="ru-RU" sz="1400">
                <a:latin typeface="Georgia" pitchFamily="18" charset="0"/>
              </a:rPr>
              <a:t> - изображение картофеля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3"/>
              </a:rPr>
              <a:t>http://uchastie.com/uploads/posts/2012-12/thumbs/1354719260_tomaty.jpeg</a:t>
            </a:r>
            <a:r>
              <a:rPr lang="ru-RU" altLang="ru-RU" sz="1400">
                <a:latin typeface="Georgia" pitchFamily="18" charset="0"/>
              </a:rPr>
              <a:t> - изображение помидора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4"/>
              </a:rPr>
              <a:t>http://fashionstylist.kupivip.ru/sites/fashion-kupivip/files/styles/article-main/public/main-1318-153b0fc12c8d4858a2be8440e103b1a9.jpeg</a:t>
            </a:r>
            <a:r>
              <a:rPr lang="ru-RU" altLang="ru-RU" sz="1400">
                <a:latin typeface="Georgia" pitchFamily="18" charset="0"/>
              </a:rPr>
              <a:t> - изображение огурца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5"/>
              </a:rPr>
              <a:t>http://cs309522.vk.me/v309522863/3f64/Js50xX_qRoI.jpg</a:t>
            </a:r>
            <a:r>
              <a:rPr lang="ru-RU" altLang="ru-RU" sz="1400">
                <a:latin typeface="Georgia" pitchFamily="18" charset="0"/>
              </a:rPr>
              <a:t> - изображение цыплёнка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6"/>
              </a:rPr>
              <a:t>http://st.clopotel.t1.ro/imgs/userimg/p294456_250_400.jpg</a:t>
            </a:r>
            <a:r>
              <a:rPr lang="ru-RU" altLang="ru-RU" sz="1400">
                <a:latin typeface="Georgia" pitchFamily="18" charset="0"/>
              </a:rPr>
              <a:t> - изображение радуги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7"/>
              </a:rPr>
              <a:t>http://www.corrupcia.net/resampled/files/news/509_sq215.jpg</a:t>
            </a:r>
            <a:r>
              <a:rPr lang="ru-RU" altLang="ru-RU" sz="1400">
                <a:latin typeface="Georgia" pitchFamily="18" charset="0"/>
              </a:rPr>
              <a:t> - изображение тучи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8"/>
              </a:rPr>
              <a:t>http://www.simsar.az/up/news/article/2013/%C4%B0yul/18/142/xeber1.jpg</a:t>
            </a:r>
            <a:r>
              <a:rPr lang="ru-RU" altLang="ru-RU" sz="1400">
                <a:latin typeface="Georgia" pitchFamily="18" charset="0"/>
              </a:rPr>
              <a:t> - изображение ветра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ru-RU" sz="1400">
                <a:latin typeface="Georgia" pitchFamily="18" charset="0"/>
                <a:hlinkClick r:id="rId19"/>
              </a:rPr>
              <a:t>http://w7t.ru/previews/7da7/j/479d7077d8.jpg</a:t>
            </a:r>
            <a:r>
              <a:rPr lang="ru-RU" altLang="ru-RU" sz="1400">
                <a:latin typeface="Georgia" pitchFamily="18" charset="0"/>
              </a:rPr>
              <a:t> - изображение молнии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14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16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0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8313" y="692150"/>
            <a:ext cx="8229600" cy="5976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zaycev.net/pages/5721/572182.shtml</a:t>
            </a:r>
            <a:r>
              <a:rPr lang="ru-RU" sz="1400" dirty="0" smtClean="0"/>
              <a:t> - Звуки природы. Пение птиц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zaycev.net/pages/5721/572148.shtml</a:t>
            </a:r>
            <a:r>
              <a:rPr lang="ru-RU" sz="1400" dirty="0" smtClean="0"/>
              <a:t> - Звуки природы. Морской прибой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zaycev.net/pages/13159/1315946.shtml</a:t>
            </a:r>
            <a:r>
              <a:rPr lang="ru-RU" sz="1400" dirty="0" smtClean="0"/>
              <a:t> - Звуки природы. Дождь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zistnews.com/Picture/20121117103651_6.jpg</a:t>
            </a:r>
            <a:r>
              <a:rPr lang="ru-RU" sz="1400" dirty="0" smtClean="0"/>
              <a:t> - изображение природы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admireworld.ru/wp-content/uploads/2013/07/sinij-kit-300x160.jpg</a:t>
            </a:r>
            <a:r>
              <a:rPr lang="ru-RU" sz="1400" dirty="0" smtClean="0"/>
              <a:t> - изображение синего кита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www.rosconcert.com/ic/img.lenta.ru/news/2008/08/12/mother/picture.jpg</a:t>
            </a:r>
            <a:r>
              <a:rPr lang="ru-RU" sz="1400" dirty="0" smtClean="0"/>
              <a:t> - изображение африканского слона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imonmytravels.ru/plinw/8399735.jpg</a:t>
            </a:r>
            <a:r>
              <a:rPr lang="ru-RU" sz="1400" dirty="0" smtClean="0"/>
              <a:t> - изображение колибри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www.kuponika.ru/img/actions/1704009_572.jpg</a:t>
            </a:r>
            <a:r>
              <a:rPr lang="ru-RU" sz="1400" dirty="0" smtClean="0"/>
              <a:t> - изображение страуса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i046.radikal.ru/0805/c8/0622c26067d0.jpg</a:t>
            </a:r>
            <a:r>
              <a:rPr lang="ru-RU" sz="1400" dirty="0" smtClean="0"/>
              <a:t> - изображение треугольника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ru.static.z-dn.net/files/d5d/e4053d0ded6fbdbe3e1450a39b7c588e.png</a:t>
            </a:r>
            <a:r>
              <a:rPr lang="ru-RU" sz="1400" dirty="0" smtClean="0"/>
              <a:t> - изображение прямоугольника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skaz.com.ua/pars_docs/refs/1/843/843_html_14bce6b4.jpg</a:t>
            </a:r>
            <a:r>
              <a:rPr lang="ru-RU" sz="1400" dirty="0" smtClean="0"/>
              <a:t> - изображение жука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onhook.net/files/article/2/2/3/normal.jpg</a:t>
            </a:r>
            <a:r>
              <a:rPr lang="ru-RU" sz="1400" dirty="0" smtClean="0"/>
              <a:t> - изображение рыбы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upload.wikimedia.org/wikipedia/commons/thumb/9/96/Pyrrhula_pyrrhula_bl1.jpg/275px-Pyrrhula_pyrrhula_bl1.jpg</a:t>
            </a:r>
            <a:r>
              <a:rPr lang="ru-RU" sz="1400" dirty="0" smtClean="0"/>
              <a:t> - изображение снегиря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chuy-karamal.ru/rimage/429580/6104.jpg</a:t>
            </a:r>
            <a:r>
              <a:rPr lang="ru-RU" sz="1400" dirty="0" smtClean="0"/>
              <a:t> - изображение медведя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7"/>
              </a:rPr>
              <a:t>http://wallpaperswiki.org/wallpapers/2012/10/Green-Scenery-Landscape-Selection--</a:t>
            </a:r>
            <a:r>
              <a:rPr lang="en-US" sz="1400" dirty="0" smtClean="0">
                <a:hlinkClick r:id="rId17"/>
              </a:rPr>
              <a:t>240x320.jpg</a:t>
            </a:r>
            <a:r>
              <a:rPr lang="ru-RU" sz="1400" dirty="0" smtClean="0"/>
              <a:t> - изображение пейзажа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actualnews.org/uploads/posts/2013-03/thumbs/1362204873_2.jpg</a:t>
            </a:r>
            <a:r>
              <a:rPr lang="ru-RU" sz="1400" dirty="0" smtClean="0"/>
              <a:t> - изображение натюрморта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www.picin.net.ru/pic/p1/m1/m939.jpg</a:t>
            </a:r>
            <a:r>
              <a:rPr lang="ru-RU" sz="1400" dirty="0" smtClean="0"/>
              <a:t> - изображение портрета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hlinkClick r:id="rId20"/>
              </a:rPr>
              <a:t>http://2.bp.blogspot.com/-</a:t>
            </a:r>
            <a:r>
              <a:rPr lang="en-US" sz="1400" dirty="0" smtClean="0">
                <a:hlinkClick r:id="rId20"/>
              </a:rPr>
              <a:t>drbwb04ABOU/Tn6bkjtPYKI/AAAAAAAAF5k/2cZXWor2zc8/s400/Valadon%2BSuzane%252C%2BEtude%2Bde%2BChat%252C%2BFrench%2B1865-1938%2B.jpg</a:t>
            </a:r>
            <a:r>
              <a:rPr lang="ru-RU" sz="1400" dirty="0" smtClean="0"/>
              <a:t> – изображение кошки</a:t>
            </a:r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82900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82900" y="260350"/>
            <a:ext cx="3178175" cy="5762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Интернет ресурсы</a:t>
            </a:r>
            <a:endParaRPr lang="ru-RU" sz="2400" b="1" dirty="0"/>
          </a:p>
        </p:txBody>
      </p:sp>
      <p:sp>
        <p:nvSpPr>
          <p:cNvPr id="56323" name="Объект 2"/>
          <p:cNvSpPr txBox="1">
            <a:spLocks/>
          </p:cNvSpPr>
          <p:nvPr/>
        </p:nvSpPr>
        <p:spPr bwMode="auto">
          <a:xfrm>
            <a:off x="468313" y="692150"/>
            <a:ext cx="8229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</p:txBody>
      </p:sp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349250" y="869950"/>
            <a:ext cx="8424863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  <a:hlinkClick r:id="rId3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3"/>
              </a:rPr>
              <a:t>http://www.wiki.vladimir.i-edu.ru/images/d/d2/%D0%97%D0%B4%D1%80%D0%B0%D0%B2%D1%81%D1%82%D0%B2%D1%83%D0%B9,_%D1%88%D0%BA%D0%BE%D0%BB%D0%B0!.gif</a:t>
            </a:r>
            <a:r>
              <a:rPr lang="ru-RU" sz="1400">
                <a:latin typeface="Georgia" pitchFamily="18" charset="0"/>
              </a:rPr>
              <a:t> – анимация «Здравствуй, школа!»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4"/>
              </a:rPr>
              <a:t>http://2.bp.blogspot.com/_iTB-MYigGSA/Soa9x8b6SxI/AAAAAAAAARs/wqFfiRG_MVU/S220/lips.jpg</a:t>
            </a:r>
            <a:r>
              <a:rPr lang="ru-RU" sz="1400">
                <a:latin typeface="Georgia" pitchFamily="18" charset="0"/>
              </a:rPr>
              <a:t> - изображение рта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5"/>
              </a:rPr>
              <a:t>http://stol-zakaza.ru/data/small/dayana_s_2.jpg</a:t>
            </a:r>
            <a:r>
              <a:rPr lang="ru-RU" sz="1400">
                <a:latin typeface="Georgia" pitchFamily="18" charset="0"/>
              </a:rPr>
              <a:t> - изображение ели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6"/>
              </a:rPr>
              <a:t>http://www.akordmuzyczny.pl/gallery_image/medium/792.jpg</a:t>
            </a:r>
            <a:r>
              <a:rPr lang="ru-RU" sz="1400">
                <a:latin typeface="Georgia" pitchFamily="18" charset="0"/>
              </a:rPr>
              <a:t> - изображение рояля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7"/>
              </a:rPr>
              <a:t>http://www.tacomaworld.com/forum/attachments/buy-sell-trade/235688-need-headlight-bulb-retaining-clip-images.jpg</a:t>
            </a:r>
            <a:r>
              <a:rPr lang="ru-RU" sz="1400">
                <a:latin typeface="Georgia" pitchFamily="18" charset="0"/>
              </a:rPr>
              <a:t> - изображение скрепки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8"/>
              </a:rPr>
              <a:t>http://img3.proshkolu.ru/content/media/pic/std/1000000/733000/732183-747ce4393b996092.jpg</a:t>
            </a:r>
            <a:r>
              <a:rPr lang="ru-RU" sz="1400">
                <a:latin typeface="Georgia" pitchFamily="18" charset="0"/>
              </a:rPr>
              <a:t> - изображение скрипки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9"/>
              </a:rPr>
              <a:t>http://www.kominet.ru/upload/Vika/1234567890.jpg</a:t>
            </a:r>
            <a:r>
              <a:rPr lang="ru-RU" sz="1400">
                <a:latin typeface="Georgia" pitchFamily="18" charset="0"/>
              </a:rPr>
              <a:t> - изображение барана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0"/>
              </a:rPr>
              <a:t>http://www.hip-hop.ru/forum/img/2010/10/26/small_1114254cc663608f54a.jpg</a:t>
            </a:r>
            <a:r>
              <a:rPr lang="ru-RU" sz="1400">
                <a:latin typeface="Georgia" pitchFamily="18" charset="0"/>
              </a:rPr>
              <a:t> - изображение банки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1"/>
              </a:rPr>
              <a:t>http://taro.orakul.ua/img/dream/balkon.jpg</a:t>
            </a:r>
            <a:r>
              <a:rPr lang="ru-RU" sz="1400">
                <a:latin typeface="Georgia" pitchFamily="18" charset="0"/>
              </a:rPr>
              <a:t> - изображение балкона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2"/>
              </a:rPr>
              <a:t>http://976338.ru/images/3-1000-1000-shop-9791.jpg</a:t>
            </a:r>
            <a:r>
              <a:rPr lang="ru-RU" sz="1400">
                <a:latin typeface="Georgia" pitchFamily="18" charset="0"/>
              </a:rPr>
              <a:t> - изображение лейки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3"/>
              </a:rPr>
              <a:t>http://cs308925.userapi.com/v308925151/616d/eaTNWP8f4EA.jpg</a:t>
            </a:r>
            <a:r>
              <a:rPr lang="ru-RU" sz="1400">
                <a:latin typeface="Georgia" pitchFamily="18" charset="0"/>
              </a:rPr>
              <a:t> - изображение балалайки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4"/>
              </a:rPr>
              <a:t>http://im37.gulfup.com/tKSPY.gif</a:t>
            </a:r>
            <a:r>
              <a:rPr lang="ru-RU" sz="1400">
                <a:latin typeface="Georgia" pitchFamily="18" charset="0"/>
              </a:rPr>
              <a:t> - анимация спортсменки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>
                <a:latin typeface="Georgia" pitchFamily="18" charset="0"/>
                <a:hlinkClick r:id="rId15"/>
              </a:rPr>
              <a:t>http://muzofon.com/search/%D0%B7%D0%B0%D1%80%D1%8F%D0%B4%D0%BA%D0%B0%20%D0%BC%D1%83%D0%B7%D1%8B%D0%BA%D0%B0</a:t>
            </a:r>
            <a:r>
              <a:rPr lang="ru-RU" sz="1400">
                <a:latin typeface="Georgia" pitchFamily="18" charset="0"/>
              </a:rPr>
              <a:t>  - Музыка с мамой - зарядка</a:t>
            </a:r>
            <a:br>
              <a:rPr lang="ru-RU" sz="1400">
                <a:latin typeface="Georgia" pitchFamily="18" charset="0"/>
              </a:rPr>
            </a:b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288925" y="188913"/>
            <a:ext cx="578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Что является 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элементом книги?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1639888"/>
            <a:ext cx="2584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БИБЛИОТЕКА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3213100"/>
            <a:ext cx="203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ОБЛОЖКА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2500313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ИЛЛЮСТРАЦИЯ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6375" y="4067175"/>
            <a:ext cx="343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ТИТУЛЬНЫЙ ЛИСТ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89450" y="4941888"/>
            <a:ext cx="2535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ОГЛАВЛЕНИЕ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1025" y="5688013"/>
            <a:ext cx="3244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ЧИТАЛЬНЫЙ ЗАЛ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938" y="333375"/>
            <a:ext cx="2667000" cy="1600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виды фольклора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3713" y="1557338"/>
            <a:ext cx="172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РАССКАЗ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525" y="1560513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БАСНЯ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4048125"/>
            <a:ext cx="1792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ПОВЕСТЬ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98838" y="2752725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ПОСЛОВИЦА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1863" y="4048125"/>
            <a:ext cx="1776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ЗАГАДКА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86113" y="5370513"/>
            <a:ext cx="304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СКОРОГОВОРКА</a:t>
            </a:r>
          </a:p>
        </p:txBody>
      </p:sp>
      <p:sp>
        <p:nvSpPr>
          <p:cNvPr id="10" name="Развернутая стрелка 9">
            <a:hlinkClick r:id="rId3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347663" y="404813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имя и отчество Маршака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1968500"/>
            <a:ext cx="403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Александр Сергеевич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4388" y="2854325"/>
            <a:ext cx="3538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Самуил Яковлевич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2800" y="3860800"/>
            <a:ext cx="3541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Аркадий Петрович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25" y="371475"/>
            <a:ext cx="1733550" cy="20955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76475" y="4899025"/>
            <a:ext cx="3154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Иван Андреевич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4250" y="5805488"/>
            <a:ext cx="319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Лев Николаевич </a:t>
            </a:r>
          </a:p>
        </p:txBody>
      </p:sp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12738" y="333375"/>
            <a:ext cx="617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Укажи сказки А.С. Пушкина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025" y="333375"/>
            <a:ext cx="2381250" cy="17907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77975" y="5662613"/>
            <a:ext cx="6192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золотом петушке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2713" y="1979613"/>
            <a:ext cx="504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Белоснежка и семь гномов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19275" y="2852738"/>
            <a:ext cx="416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царе Салтане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8763" y="3789363"/>
            <a:ext cx="477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Сказка о рыбаке и рыбке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51050" y="4765675"/>
            <a:ext cx="4152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Georgia" pitchFamily="18" charset="0"/>
              </a:rPr>
              <a:t>По щучьему велению</a:t>
            </a:r>
          </a:p>
        </p:txBody>
      </p:sp>
      <p:sp>
        <p:nvSpPr>
          <p:cNvPr id="10" name="Развернутая стрелка 9">
            <a:hlinkClick r:id="rId4" action="ppaction://hlinksldjump"/>
          </p:cNvPr>
          <p:cNvSpPr/>
          <p:nvPr/>
        </p:nvSpPr>
        <p:spPr>
          <a:xfrm>
            <a:off x="8108950" y="5922963"/>
            <a:ext cx="503238" cy="46672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6600" y="3698875"/>
            <a:ext cx="3243263" cy="8985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ПАДЕЖИ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463" y="1916113"/>
            <a:ext cx="3708400" cy="10763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ПРАВОПИСАНИЕ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4" action="ppaction://hlinksldjump"/>
              </a:rPr>
              <a:t>ЦЫ и ЦЫ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3" y="1916113"/>
            <a:ext cx="3373437" cy="10763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5" action="ppaction://hlinksldjump"/>
              </a:rPr>
              <a:t>СЛОВАРНЫЕ СЛОВА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8325" y="3702050"/>
            <a:ext cx="3190875" cy="89535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hlinkClick r:id="rId6" action="ppaction://hlinksldjump"/>
              </a:rPr>
              <a:t>АНТОНИМЫ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5225" y="5949950"/>
            <a:ext cx="1646238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ПЛАН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F6D3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1115</Words>
  <Application>Microsoft Office PowerPoint</Application>
  <PresentationFormat>Экран (4:3)</PresentationFormat>
  <Paragraphs>324</Paragraphs>
  <Slides>43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Путешествие по Школьной стране</vt:lpstr>
      <vt:lpstr>Здравствуй, школа дорогая! Здравствуй, наш любимый класс!</vt:lpstr>
      <vt:lpstr>План путешествия</vt:lpstr>
      <vt:lpstr>Литературное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Окружающий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Изобразительное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Физическое воспитание</vt:lpstr>
      <vt:lpstr>Презентация PowerPoint</vt:lpstr>
      <vt:lpstr>Технология</vt:lpstr>
      <vt:lpstr>Презентация PowerPoint</vt:lpstr>
      <vt:lpstr>Музыка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во 2 класс!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129</cp:revision>
  <dcterms:created xsi:type="dcterms:W3CDTF">2014-08-12T11:19:11Z</dcterms:created>
  <dcterms:modified xsi:type="dcterms:W3CDTF">2014-09-04T05:10:01Z</dcterms:modified>
</cp:coreProperties>
</file>